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8" r:id="rId2"/>
    <p:sldId id="259" r:id="rId3"/>
    <p:sldId id="324" r:id="rId4"/>
    <p:sldId id="329"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8" r:id="rId19"/>
    <p:sldId id="356" r:id="rId20"/>
    <p:sldId id="357" r:id="rId21"/>
    <p:sldId id="360" r:id="rId22"/>
    <p:sldId id="361" r:id="rId23"/>
    <p:sldId id="362" r:id="rId24"/>
    <p:sldId id="363" r:id="rId25"/>
    <p:sldId id="364" r:id="rId26"/>
    <p:sldId id="365" r:id="rId27"/>
    <p:sldId id="366" r:id="rId28"/>
    <p:sldId id="367" r:id="rId29"/>
    <p:sldId id="368" r:id="rId30"/>
    <p:sldId id="369" r:id="rId31"/>
    <p:sldId id="370" r:id="rId32"/>
    <p:sldId id="372" r:id="rId33"/>
    <p:sldId id="371" r:id="rId34"/>
    <p:sldId id="285" r:id="rId35"/>
    <p:sldId id="310" r:id="rId36"/>
    <p:sldId id="309" r:id="rId37"/>
    <p:sldId id="25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0" userDrawn="1">
          <p15:clr>
            <a:srgbClr val="A4A3A4"/>
          </p15:clr>
        </p15:guide>
        <p15:guide id="2" pos="41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ghav Raghav" initials="" lastIdx="2" clrIdx="2"/>
  <p:cmAuthor id="1" name="david de la cruz morale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7EB050"/>
    <a:srgbClr val="333F50"/>
    <a:srgbClr val="BC8F00"/>
    <a:srgbClr val="153553"/>
    <a:srgbClr val="2E75B6"/>
    <a:srgbClr val="E4C627"/>
    <a:srgbClr val="FFC305"/>
    <a:srgbClr val="9F9F9F"/>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0876" autoAdjust="0"/>
  </p:normalViewPr>
  <p:slideViewPr>
    <p:cSldViewPr snapToGrid="0">
      <p:cViewPr varScale="1">
        <p:scale>
          <a:sx n="101" d="100"/>
          <a:sy n="101" d="100"/>
        </p:scale>
        <p:origin x="1040" y="256"/>
      </p:cViewPr>
      <p:guideLst>
        <p:guide orient="horz" pos="1480"/>
        <p:guide pos="41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Tabelle1!$B$30</c:f>
              <c:strCache>
                <c:ptCount val="1"/>
                <c:pt idx="0">
                  <c:v>Acc</c:v>
                </c:pt>
              </c:strCache>
            </c:strRef>
          </c:tx>
          <c:spPr>
            <a:solidFill>
              <a:schemeClr val="accent1"/>
            </a:solidFill>
            <a:ln>
              <a:noFill/>
            </a:ln>
            <a:effectLst/>
          </c:spPr>
          <c:invertIfNegative val="0"/>
          <c:cat>
            <c:strRef>
              <c:f>Tabelle1!$A$31:$A$37</c:f>
              <c:strCache>
                <c:ptCount val="7"/>
                <c:pt idx="0">
                  <c:v>Baseline Model</c:v>
                </c:pt>
                <c:pt idx="1">
                  <c:v>df.train.gaincost</c:v>
                </c:pt>
                <c:pt idx="2">
                  <c:v>df.train.mrmr</c:v>
                </c:pt>
                <c:pt idx="3">
                  <c:v>df.train.relieff</c:v>
                </c:pt>
                <c:pt idx="4">
                  <c:v>df.train.gaincost_wt</c:v>
                </c:pt>
                <c:pt idx="5">
                  <c:v>df.train.mrmr_wt</c:v>
                </c:pt>
                <c:pt idx="6">
                  <c:v>df.train.relieff_wt</c:v>
                </c:pt>
              </c:strCache>
            </c:strRef>
          </c:cat>
          <c:val>
            <c:numRef>
              <c:f>Tabelle1!$B$31:$B$37</c:f>
              <c:numCache>
                <c:formatCode>0.0000</c:formatCode>
                <c:ptCount val="7"/>
                <c:pt idx="0">
                  <c:v>0.69413652275379234</c:v>
                </c:pt>
                <c:pt idx="1">
                  <c:v>0.79808440295604821</c:v>
                </c:pt>
                <c:pt idx="2">
                  <c:v>0.79609101516919489</c:v>
                </c:pt>
                <c:pt idx="3">
                  <c:v>0.7952644885258654</c:v>
                </c:pt>
                <c:pt idx="4">
                  <c:v>0.58313885647607933</c:v>
                </c:pt>
                <c:pt idx="5">
                  <c:v>0.58605600933488911</c:v>
                </c:pt>
                <c:pt idx="6">
                  <c:v>0.59709257098405288</c:v>
                </c:pt>
              </c:numCache>
            </c:numRef>
          </c:val>
          <c:extLst>
            <c:ext xmlns:c16="http://schemas.microsoft.com/office/drawing/2014/chart" uri="{C3380CC4-5D6E-409C-BE32-E72D297353CC}">
              <c16:uniqueId val="{00000000-3847-4CF8-8E7F-4B6F401FB0CB}"/>
            </c:ext>
          </c:extLst>
        </c:ser>
        <c:ser>
          <c:idx val="1"/>
          <c:order val="1"/>
          <c:tx>
            <c:strRef>
              <c:f>Tabelle1!$C$30</c:f>
              <c:strCache>
                <c:ptCount val="1"/>
                <c:pt idx="0">
                  <c:v>Sensitivity</c:v>
                </c:pt>
              </c:strCache>
            </c:strRef>
          </c:tx>
          <c:spPr>
            <a:solidFill>
              <a:srgbClr val="FCD29A"/>
            </a:solidFill>
            <a:ln>
              <a:noFill/>
            </a:ln>
            <a:effectLst/>
          </c:spPr>
          <c:invertIfNegative val="0"/>
          <c:cat>
            <c:strRef>
              <c:f>Tabelle1!$A$31:$A$37</c:f>
              <c:strCache>
                <c:ptCount val="7"/>
                <c:pt idx="0">
                  <c:v>Baseline Model</c:v>
                </c:pt>
                <c:pt idx="1">
                  <c:v>df.train.gaincost</c:v>
                </c:pt>
                <c:pt idx="2">
                  <c:v>df.train.mrmr</c:v>
                </c:pt>
                <c:pt idx="3">
                  <c:v>df.train.relieff</c:v>
                </c:pt>
                <c:pt idx="4">
                  <c:v>df.train.gaincost_wt</c:v>
                </c:pt>
                <c:pt idx="5">
                  <c:v>df.train.mrmr_wt</c:v>
                </c:pt>
                <c:pt idx="6">
                  <c:v>df.train.relieff_wt</c:v>
                </c:pt>
              </c:strCache>
            </c:strRef>
          </c:cat>
          <c:val>
            <c:numRef>
              <c:f>Tabelle1!$C$31:$C$37</c:f>
              <c:numCache>
                <c:formatCode>0.0000</c:formatCode>
                <c:ptCount val="7"/>
                <c:pt idx="0">
                  <c:v>0.74304538799414344</c:v>
                </c:pt>
                <c:pt idx="1">
                  <c:v>0.98117804714625079</c:v>
                </c:pt>
                <c:pt idx="2">
                  <c:v>0.98240774794654895</c:v>
                </c:pt>
                <c:pt idx="3">
                  <c:v>0.9782156406804553</c:v>
                </c:pt>
                <c:pt idx="4">
                  <c:v>0.54717670707193766</c:v>
                </c:pt>
                <c:pt idx="5">
                  <c:v>0.54748500795496269</c:v>
                </c:pt>
                <c:pt idx="6">
                  <c:v>0.56215520411916142</c:v>
                </c:pt>
              </c:numCache>
            </c:numRef>
          </c:val>
          <c:extLst>
            <c:ext xmlns:c16="http://schemas.microsoft.com/office/drawing/2014/chart" uri="{C3380CC4-5D6E-409C-BE32-E72D297353CC}">
              <c16:uniqueId val="{00000001-3847-4CF8-8E7F-4B6F401FB0CB}"/>
            </c:ext>
          </c:extLst>
        </c:ser>
        <c:ser>
          <c:idx val="2"/>
          <c:order val="2"/>
          <c:tx>
            <c:strRef>
              <c:f>Tabelle1!$D$30</c:f>
              <c:strCache>
                <c:ptCount val="1"/>
                <c:pt idx="0">
                  <c:v>Specifity</c:v>
                </c:pt>
              </c:strCache>
            </c:strRef>
          </c:tx>
          <c:spPr>
            <a:solidFill>
              <a:srgbClr val="85FFBC"/>
            </a:solidFill>
            <a:ln>
              <a:noFill/>
            </a:ln>
            <a:effectLst/>
          </c:spPr>
          <c:invertIfNegative val="0"/>
          <c:cat>
            <c:strRef>
              <c:f>Tabelle1!$A$31:$A$37</c:f>
              <c:strCache>
                <c:ptCount val="7"/>
                <c:pt idx="0">
                  <c:v>Baseline Model</c:v>
                </c:pt>
                <c:pt idx="1">
                  <c:v>df.train.gaincost</c:v>
                </c:pt>
                <c:pt idx="2">
                  <c:v>df.train.mrmr</c:v>
                </c:pt>
                <c:pt idx="3">
                  <c:v>df.train.relieff</c:v>
                </c:pt>
                <c:pt idx="4">
                  <c:v>df.train.gaincost_wt</c:v>
                </c:pt>
                <c:pt idx="5">
                  <c:v>df.train.mrmr_wt</c:v>
                </c:pt>
                <c:pt idx="6">
                  <c:v>df.train.relieff_wt</c:v>
                </c:pt>
              </c:strCache>
            </c:strRef>
          </c:cat>
          <c:val>
            <c:numRef>
              <c:f>Tabelle1!$D$31:$D$37</c:f>
              <c:numCache>
                <c:formatCode>0.0000</c:formatCode>
                <c:ptCount val="7"/>
                <c:pt idx="0">
                  <c:v>0.50215517241379315</c:v>
                </c:pt>
                <c:pt idx="1">
                  <c:v>7.3958082389785587E-2</c:v>
                </c:pt>
                <c:pt idx="2">
                  <c:v>8.1570286788904559E-2</c:v>
                </c:pt>
                <c:pt idx="3">
                  <c:v>8.7789872219593001E-2</c:v>
                </c:pt>
                <c:pt idx="4">
                  <c:v>0.72536738135389067</c:v>
                </c:pt>
                <c:pt idx="5">
                  <c:v>0.73521060104117364</c:v>
                </c:pt>
                <c:pt idx="6">
                  <c:v>0.73107663375646448</c:v>
                </c:pt>
              </c:numCache>
            </c:numRef>
          </c:val>
          <c:extLst>
            <c:ext xmlns:c16="http://schemas.microsoft.com/office/drawing/2014/chart" uri="{C3380CC4-5D6E-409C-BE32-E72D297353CC}">
              <c16:uniqueId val="{00000002-3847-4CF8-8E7F-4B6F401FB0CB}"/>
            </c:ext>
          </c:extLst>
        </c:ser>
        <c:ser>
          <c:idx val="3"/>
          <c:order val="3"/>
          <c:tx>
            <c:strRef>
              <c:f>Tabelle1!$E$30</c:f>
              <c:strCache>
                <c:ptCount val="1"/>
                <c:pt idx="0">
                  <c:v>Misclassification rate</c:v>
                </c:pt>
              </c:strCache>
            </c:strRef>
          </c:tx>
          <c:spPr>
            <a:solidFill>
              <a:schemeClr val="accent1">
                <a:lumMod val="40000"/>
                <a:lumOff val="60000"/>
              </a:schemeClr>
            </a:solidFill>
            <a:ln>
              <a:noFill/>
            </a:ln>
            <a:effectLst/>
          </c:spPr>
          <c:invertIfNegative val="0"/>
          <c:cat>
            <c:strRef>
              <c:f>Tabelle1!$A$31:$A$37</c:f>
              <c:strCache>
                <c:ptCount val="7"/>
                <c:pt idx="0">
                  <c:v>Baseline Model</c:v>
                </c:pt>
                <c:pt idx="1">
                  <c:v>df.train.gaincost</c:v>
                </c:pt>
                <c:pt idx="2">
                  <c:v>df.train.mrmr</c:v>
                </c:pt>
                <c:pt idx="3">
                  <c:v>df.train.relieff</c:v>
                </c:pt>
                <c:pt idx="4">
                  <c:v>df.train.gaincost_wt</c:v>
                </c:pt>
                <c:pt idx="5">
                  <c:v>df.train.mrmr_wt</c:v>
                </c:pt>
                <c:pt idx="6">
                  <c:v>df.train.relieff_wt</c:v>
                </c:pt>
              </c:strCache>
            </c:strRef>
          </c:cat>
          <c:val>
            <c:numRef>
              <c:f>Tabelle1!$E$31:$E$37</c:f>
              <c:numCache>
                <c:formatCode>0.0000</c:formatCode>
                <c:ptCount val="7"/>
                <c:pt idx="0">
                  <c:v>0.30586347724620772</c:v>
                </c:pt>
                <c:pt idx="1">
                  <c:v>0.20191559704395176</c:v>
                </c:pt>
                <c:pt idx="2">
                  <c:v>0.20390898483080513</c:v>
                </c:pt>
                <c:pt idx="3">
                  <c:v>0.20473551147413457</c:v>
                </c:pt>
                <c:pt idx="4">
                  <c:v>0.41686114352392067</c:v>
                </c:pt>
                <c:pt idx="5">
                  <c:v>0.41394399066511084</c:v>
                </c:pt>
                <c:pt idx="6">
                  <c:v>0.40290742901594712</c:v>
                </c:pt>
              </c:numCache>
            </c:numRef>
          </c:val>
          <c:extLst>
            <c:ext xmlns:c16="http://schemas.microsoft.com/office/drawing/2014/chart" uri="{C3380CC4-5D6E-409C-BE32-E72D297353CC}">
              <c16:uniqueId val="{00000003-3847-4CF8-8E7F-4B6F401FB0CB}"/>
            </c:ext>
          </c:extLst>
        </c:ser>
        <c:dLbls>
          <c:showLegendKey val="0"/>
          <c:showVal val="0"/>
          <c:showCatName val="0"/>
          <c:showSerName val="0"/>
          <c:showPercent val="0"/>
          <c:showBubbleSize val="0"/>
        </c:dLbls>
        <c:gapWidth val="219"/>
        <c:overlap val="-27"/>
        <c:axId val="531446912"/>
        <c:axId val="531447240"/>
      </c:barChart>
      <c:catAx>
        <c:axId val="531446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447240"/>
        <c:crosses val="autoZero"/>
        <c:auto val="1"/>
        <c:lblAlgn val="ctr"/>
        <c:lblOffset val="100"/>
        <c:noMultiLvlLbl val="0"/>
      </c:catAx>
      <c:valAx>
        <c:axId val="531447240"/>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1446912"/>
        <c:crosses val="autoZero"/>
        <c:crossBetween val="between"/>
        <c:majorUnit val="0.1"/>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10CC27-B9EF-47DD-A193-8C40BF42F042}" type="datetimeFigureOut">
              <a:rPr lang="en-US" smtClean="0"/>
              <a:t>11/13/18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C3923C-ED31-43A2-9B2A-C24F2949F058}" type="slidenum">
              <a:rPr lang="en-US" smtClean="0"/>
              <a:t>‹#›</a:t>
            </a:fld>
            <a:endParaRPr lang="en-US"/>
          </a:p>
        </p:txBody>
      </p:sp>
    </p:spTree>
    <p:extLst>
      <p:ext uri="{BB962C8B-B14F-4D97-AF65-F5344CB8AC3E}">
        <p14:creationId xmlns:p14="http://schemas.microsoft.com/office/powerpoint/2010/main" val="112399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4</a:t>
            </a:fld>
            <a:endParaRPr lang="en-US"/>
          </a:p>
        </p:txBody>
      </p:sp>
    </p:spTree>
    <p:extLst>
      <p:ext uri="{BB962C8B-B14F-4D97-AF65-F5344CB8AC3E}">
        <p14:creationId xmlns:p14="http://schemas.microsoft.com/office/powerpoint/2010/main" val="1435961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13</a:t>
            </a:fld>
            <a:endParaRPr lang="en-US"/>
          </a:p>
        </p:txBody>
      </p:sp>
    </p:spTree>
    <p:extLst>
      <p:ext uri="{BB962C8B-B14F-4D97-AF65-F5344CB8AC3E}">
        <p14:creationId xmlns:p14="http://schemas.microsoft.com/office/powerpoint/2010/main" val="209267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14</a:t>
            </a:fld>
            <a:endParaRPr lang="en-US"/>
          </a:p>
        </p:txBody>
      </p:sp>
    </p:spTree>
    <p:extLst>
      <p:ext uri="{BB962C8B-B14F-4D97-AF65-F5344CB8AC3E}">
        <p14:creationId xmlns:p14="http://schemas.microsoft.com/office/powerpoint/2010/main" val="2495638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15</a:t>
            </a:fld>
            <a:endParaRPr lang="en-US"/>
          </a:p>
        </p:txBody>
      </p:sp>
    </p:spTree>
    <p:extLst>
      <p:ext uri="{BB962C8B-B14F-4D97-AF65-F5344CB8AC3E}">
        <p14:creationId xmlns:p14="http://schemas.microsoft.com/office/powerpoint/2010/main" val="208755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16</a:t>
            </a:fld>
            <a:endParaRPr lang="en-US"/>
          </a:p>
        </p:txBody>
      </p:sp>
    </p:spTree>
    <p:extLst>
      <p:ext uri="{BB962C8B-B14F-4D97-AF65-F5344CB8AC3E}">
        <p14:creationId xmlns:p14="http://schemas.microsoft.com/office/powerpoint/2010/main" val="431323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17</a:t>
            </a:fld>
            <a:endParaRPr lang="en-US"/>
          </a:p>
        </p:txBody>
      </p:sp>
    </p:spTree>
    <p:extLst>
      <p:ext uri="{BB962C8B-B14F-4D97-AF65-F5344CB8AC3E}">
        <p14:creationId xmlns:p14="http://schemas.microsoft.com/office/powerpoint/2010/main" val="127947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18</a:t>
            </a:fld>
            <a:endParaRPr lang="en-US"/>
          </a:p>
        </p:txBody>
      </p:sp>
    </p:spTree>
    <p:extLst>
      <p:ext uri="{BB962C8B-B14F-4D97-AF65-F5344CB8AC3E}">
        <p14:creationId xmlns:p14="http://schemas.microsoft.com/office/powerpoint/2010/main" val="71403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19</a:t>
            </a:fld>
            <a:endParaRPr lang="en-US"/>
          </a:p>
        </p:txBody>
      </p:sp>
    </p:spTree>
    <p:extLst>
      <p:ext uri="{BB962C8B-B14F-4D97-AF65-F5344CB8AC3E}">
        <p14:creationId xmlns:p14="http://schemas.microsoft.com/office/powerpoint/2010/main" val="3034482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20</a:t>
            </a:fld>
            <a:endParaRPr lang="en-US"/>
          </a:p>
        </p:txBody>
      </p:sp>
    </p:spTree>
    <p:extLst>
      <p:ext uri="{BB962C8B-B14F-4D97-AF65-F5344CB8AC3E}">
        <p14:creationId xmlns:p14="http://schemas.microsoft.com/office/powerpoint/2010/main" val="504330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21</a:t>
            </a:fld>
            <a:endParaRPr lang="en-US"/>
          </a:p>
        </p:txBody>
      </p:sp>
    </p:spTree>
    <p:extLst>
      <p:ext uri="{BB962C8B-B14F-4D97-AF65-F5344CB8AC3E}">
        <p14:creationId xmlns:p14="http://schemas.microsoft.com/office/powerpoint/2010/main" val="768841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22</a:t>
            </a:fld>
            <a:endParaRPr lang="en-US"/>
          </a:p>
        </p:txBody>
      </p:sp>
    </p:spTree>
    <p:extLst>
      <p:ext uri="{BB962C8B-B14F-4D97-AF65-F5344CB8AC3E}">
        <p14:creationId xmlns:p14="http://schemas.microsoft.com/office/powerpoint/2010/main" val="2775258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point is that Logistic Regression is a parametric method and the out is more interpretable than any other method e.g. random forest etc... plus requires less data to train compared to non-parametric methods</a:t>
            </a:r>
          </a:p>
        </p:txBody>
      </p:sp>
      <p:sp>
        <p:nvSpPr>
          <p:cNvPr id="4" name="Slide Number Placeholder 3"/>
          <p:cNvSpPr>
            <a:spLocks noGrp="1"/>
          </p:cNvSpPr>
          <p:nvPr>
            <p:ph type="sldNum" sz="quarter" idx="10"/>
          </p:nvPr>
        </p:nvSpPr>
        <p:spPr/>
        <p:txBody>
          <a:bodyPr/>
          <a:lstStyle/>
          <a:p>
            <a:fld id="{50C3923C-ED31-43A2-9B2A-C24F2949F058}" type="slidenum">
              <a:rPr lang="en-US" smtClean="0"/>
              <a:t>5</a:t>
            </a:fld>
            <a:endParaRPr lang="en-US"/>
          </a:p>
        </p:txBody>
      </p:sp>
    </p:spTree>
    <p:extLst>
      <p:ext uri="{BB962C8B-B14F-4D97-AF65-F5344CB8AC3E}">
        <p14:creationId xmlns:p14="http://schemas.microsoft.com/office/powerpoint/2010/main" val="236006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23</a:t>
            </a:fld>
            <a:endParaRPr lang="en-US"/>
          </a:p>
        </p:txBody>
      </p:sp>
    </p:spTree>
    <p:extLst>
      <p:ext uri="{BB962C8B-B14F-4D97-AF65-F5344CB8AC3E}">
        <p14:creationId xmlns:p14="http://schemas.microsoft.com/office/powerpoint/2010/main" val="2866959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24</a:t>
            </a:fld>
            <a:endParaRPr lang="en-US"/>
          </a:p>
        </p:txBody>
      </p:sp>
    </p:spTree>
    <p:extLst>
      <p:ext uri="{BB962C8B-B14F-4D97-AF65-F5344CB8AC3E}">
        <p14:creationId xmlns:p14="http://schemas.microsoft.com/office/powerpoint/2010/main" val="1145937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25</a:t>
            </a:fld>
            <a:endParaRPr lang="en-US"/>
          </a:p>
        </p:txBody>
      </p:sp>
    </p:spTree>
    <p:extLst>
      <p:ext uri="{BB962C8B-B14F-4D97-AF65-F5344CB8AC3E}">
        <p14:creationId xmlns:p14="http://schemas.microsoft.com/office/powerpoint/2010/main" val="2180784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26</a:t>
            </a:fld>
            <a:endParaRPr lang="en-US"/>
          </a:p>
        </p:txBody>
      </p:sp>
    </p:spTree>
    <p:extLst>
      <p:ext uri="{BB962C8B-B14F-4D97-AF65-F5344CB8AC3E}">
        <p14:creationId xmlns:p14="http://schemas.microsoft.com/office/powerpoint/2010/main" val="1714860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27</a:t>
            </a:fld>
            <a:endParaRPr lang="en-US"/>
          </a:p>
        </p:txBody>
      </p:sp>
    </p:spTree>
    <p:extLst>
      <p:ext uri="{BB962C8B-B14F-4D97-AF65-F5344CB8AC3E}">
        <p14:creationId xmlns:p14="http://schemas.microsoft.com/office/powerpoint/2010/main" val="2897754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28</a:t>
            </a:fld>
            <a:endParaRPr lang="en-US"/>
          </a:p>
        </p:txBody>
      </p:sp>
    </p:spTree>
    <p:extLst>
      <p:ext uri="{BB962C8B-B14F-4D97-AF65-F5344CB8AC3E}">
        <p14:creationId xmlns:p14="http://schemas.microsoft.com/office/powerpoint/2010/main" val="382713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29</a:t>
            </a:fld>
            <a:endParaRPr lang="en-US"/>
          </a:p>
        </p:txBody>
      </p:sp>
    </p:spTree>
    <p:extLst>
      <p:ext uri="{BB962C8B-B14F-4D97-AF65-F5344CB8AC3E}">
        <p14:creationId xmlns:p14="http://schemas.microsoft.com/office/powerpoint/2010/main" val="4113998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30</a:t>
            </a:fld>
            <a:endParaRPr lang="en-US"/>
          </a:p>
        </p:txBody>
      </p:sp>
    </p:spTree>
    <p:extLst>
      <p:ext uri="{BB962C8B-B14F-4D97-AF65-F5344CB8AC3E}">
        <p14:creationId xmlns:p14="http://schemas.microsoft.com/office/powerpoint/2010/main" val="3197031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31</a:t>
            </a:fld>
            <a:endParaRPr lang="en-US"/>
          </a:p>
        </p:txBody>
      </p:sp>
    </p:spTree>
    <p:extLst>
      <p:ext uri="{BB962C8B-B14F-4D97-AF65-F5344CB8AC3E}">
        <p14:creationId xmlns:p14="http://schemas.microsoft.com/office/powerpoint/2010/main" val="1755866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32</a:t>
            </a:fld>
            <a:endParaRPr lang="en-US"/>
          </a:p>
        </p:txBody>
      </p:sp>
    </p:spTree>
    <p:extLst>
      <p:ext uri="{BB962C8B-B14F-4D97-AF65-F5344CB8AC3E}">
        <p14:creationId xmlns:p14="http://schemas.microsoft.com/office/powerpoint/2010/main" val="180615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point is that Logistic Regression is a parametric method and the out is more interpretable than any other method e.g. random forest etc... plus requires less data to train compared to non-parametric methods</a:t>
            </a:r>
          </a:p>
        </p:txBody>
      </p:sp>
      <p:sp>
        <p:nvSpPr>
          <p:cNvPr id="4" name="Slide Number Placeholder 3"/>
          <p:cNvSpPr>
            <a:spLocks noGrp="1"/>
          </p:cNvSpPr>
          <p:nvPr>
            <p:ph type="sldNum" sz="quarter" idx="10"/>
          </p:nvPr>
        </p:nvSpPr>
        <p:spPr/>
        <p:txBody>
          <a:bodyPr/>
          <a:lstStyle/>
          <a:p>
            <a:fld id="{50C3923C-ED31-43A2-9B2A-C24F2949F058}" type="slidenum">
              <a:rPr lang="en-US" smtClean="0"/>
              <a:t>6</a:t>
            </a:fld>
            <a:endParaRPr lang="en-US"/>
          </a:p>
        </p:txBody>
      </p:sp>
    </p:spTree>
    <p:extLst>
      <p:ext uri="{BB962C8B-B14F-4D97-AF65-F5344CB8AC3E}">
        <p14:creationId xmlns:p14="http://schemas.microsoft.com/office/powerpoint/2010/main" val="576134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33</a:t>
            </a:fld>
            <a:endParaRPr lang="en-US"/>
          </a:p>
        </p:txBody>
      </p:sp>
    </p:spTree>
    <p:extLst>
      <p:ext uri="{BB962C8B-B14F-4D97-AF65-F5344CB8AC3E}">
        <p14:creationId xmlns:p14="http://schemas.microsoft.com/office/powerpoint/2010/main" val="235226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7</a:t>
            </a:fld>
            <a:endParaRPr lang="en-US"/>
          </a:p>
        </p:txBody>
      </p:sp>
    </p:spTree>
    <p:extLst>
      <p:ext uri="{BB962C8B-B14F-4D97-AF65-F5344CB8AC3E}">
        <p14:creationId xmlns:p14="http://schemas.microsoft.com/office/powerpoint/2010/main" val="296213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8</a:t>
            </a:fld>
            <a:endParaRPr lang="en-US"/>
          </a:p>
        </p:txBody>
      </p:sp>
    </p:spTree>
    <p:extLst>
      <p:ext uri="{BB962C8B-B14F-4D97-AF65-F5344CB8AC3E}">
        <p14:creationId xmlns:p14="http://schemas.microsoft.com/office/powerpoint/2010/main" val="48646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9</a:t>
            </a:fld>
            <a:endParaRPr lang="en-US"/>
          </a:p>
        </p:txBody>
      </p:sp>
    </p:spTree>
    <p:extLst>
      <p:ext uri="{BB962C8B-B14F-4D97-AF65-F5344CB8AC3E}">
        <p14:creationId xmlns:p14="http://schemas.microsoft.com/office/powerpoint/2010/main" val="9462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10</a:t>
            </a:fld>
            <a:endParaRPr lang="en-US"/>
          </a:p>
        </p:txBody>
      </p:sp>
    </p:spTree>
    <p:extLst>
      <p:ext uri="{BB962C8B-B14F-4D97-AF65-F5344CB8AC3E}">
        <p14:creationId xmlns:p14="http://schemas.microsoft.com/office/powerpoint/2010/main" val="30204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11</a:t>
            </a:fld>
            <a:endParaRPr lang="en-US"/>
          </a:p>
        </p:txBody>
      </p:sp>
    </p:spTree>
    <p:extLst>
      <p:ext uri="{BB962C8B-B14F-4D97-AF65-F5344CB8AC3E}">
        <p14:creationId xmlns:p14="http://schemas.microsoft.com/office/powerpoint/2010/main" val="2278232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C3923C-ED31-43A2-9B2A-C24F2949F058}" type="slidenum">
              <a:rPr lang="en-US" smtClean="0"/>
              <a:t>12</a:t>
            </a:fld>
            <a:endParaRPr lang="en-US"/>
          </a:p>
        </p:txBody>
      </p:sp>
    </p:spTree>
    <p:extLst>
      <p:ext uri="{BB962C8B-B14F-4D97-AF65-F5344CB8AC3E}">
        <p14:creationId xmlns:p14="http://schemas.microsoft.com/office/powerpoint/2010/main" val="93536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E2A1FFA-8C2B-4051-9A5F-5A2844E06730}"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219713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A1FFA-8C2B-4051-9A5F-5A2844E06730}"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2033955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A1FFA-8C2B-4051-9A5F-5A2844E06730}"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3401385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2A1FFA-8C2B-4051-9A5F-5A2844E06730}"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4246555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2A1FFA-8C2B-4051-9A5F-5A2844E06730}" type="datetimeFigureOut">
              <a:rPr lang="en-US" smtClean="0"/>
              <a:t>11/13/18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1984261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2A1FFA-8C2B-4051-9A5F-5A2844E06730}"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835198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2A1FFA-8C2B-4051-9A5F-5A2844E06730}" type="datetimeFigureOut">
              <a:rPr lang="en-US" smtClean="0"/>
              <a:t>11/13/18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631141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2A1FFA-8C2B-4051-9A5F-5A2844E06730}" type="datetimeFigureOut">
              <a:rPr lang="en-US" smtClean="0"/>
              <a:t>11/13/18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3969316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A1FFA-8C2B-4051-9A5F-5A2844E06730}" type="datetimeFigureOut">
              <a:rPr lang="en-US" smtClean="0"/>
              <a:t>11/13/18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2451694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2A1FFA-8C2B-4051-9A5F-5A2844E06730}"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1124791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E2A1FFA-8C2B-4051-9A5F-5A2844E06730}" type="datetimeFigureOut">
              <a:rPr lang="en-US" smtClean="0"/>
              <a:t>11/13/18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0F33-4E2B-4B56-A12E-277815EBEF79}" type="slidenum">
              <a:rPr lang="en-US" smtClean="0"/>
              <a:t>‹#›</a:t>
            </a:fld>
            <a:endParaRPr lang="en-US"/>
          </a:p>
        </p:txBody>
      </p:sp>
    </p:spTree>
    <p:extLst>
      <p:ext uri="{BB962C8B-B14F-4D97-AF65-F5344CB8AC3E}">
        <p14:creationId xmlns:p14="http://schemas.microsoft.com/office/powerpoint/2010/main" val="2102811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A1FFA-8C2B-4051-9A5F-5A2844E06730}" type="datetimeFigureOut">
              <a:rPr lang="en-US" smtClean="0"/>
              <a:t>11/13/18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D0F33-4E2B-4B56-A12E-277815EBEF79}" type="slidenum">
              <a:rPr lang="en-US" smtClean="0"/>
              <a:t>‹#›</a:t>
            </a:fld>
            <a:endParaRPr lang="en-US"/>
          </a:p>
        </p:txBody>
      </p:sp>
    </p:spTree>
    <p:extLst>
      <p:ext uri="{BB962C8B-B14F-4D97-AF65-F5344CB8AC3E}">
        <p14:creationId xmlns:p14="http://schemas.microsoft.com/office/powerpoint/2010/main" val="4227981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r-bloggers.com/how-to-perform-a-logistic-regression-in-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r="11023"/>
          <a:stretch/>
        </p:blipFill>
        <p:spPr>
          <a:xfrm>
            <a:off x="0" y="5762625"/>
            <a:ext cx="12192000" cy="1095375"/>
          </a:xfrm>
          <a:prstGeom prst="rect">
            <a:avLst/>
          </a:prstGeom>
        </p:spPr>
      </p:pic>
      <p:sp>
        <p:nvSpPr>
          <p:cNvPr id="16" name="Rectangle 15"/>
          <p:cNvSpPr/>
          <p:nvPr/>
        </p:nvSpPr>
        <p:spPr>
          <a:xfrm>
            <a:off x="-19050" y="4839295"/>
            <a:ext cx="10701918" cy="923330"/>
          </a:xfrm>
          <a:prstGeom prst="rect">
            <a:avLst/>
          </a:prstGeom>
        </p:spPr>
        <p:txBody>
          <a:bodyPr wrap="square">
            <a:spAutoFit/>
          </a:bodyPr>
          <a:lstStyle/>
          <a:p>
            <a:r>
              <a:rPr lang="en-US" sz="5400" b="1" dirty="0">
                <a:solidFill>
                  <a:srgbClr val="D7AE00"/>
                </a:solidFill>
                <a:latin typeface="Calibri Light" panose="020F0302020204030204" pitchFamily="34" charset="0"/>
                <a:cs typeface="Calibri Light" panose="020F0302020204030204" pitchFamily="34" charset="0"/>
              </a:rPr>
              <a:t>Loan Default Prediction</a:t>
            </a:r>
          </a:p>
        </p:txBody>
      </p:sp>
      <p:sp>
        <p:nvSpPr>
          <p:cNvPr id="20" name="Rectangle 19"/>
          <p:cNvSpPr/>
          <p:nvPr/>
        </p:nvSpPr>
        <p:spPr>
          <a:xfrm>
            <a:off x="7978140" y="5762624"/>
            <a:ext cx="4210050" cy="330577"/>
          </a:xfrm>
          <a:prstGeom prst="rect">
            <a:avLst/>
          </a:prstGeom>
          <a:solidFill>
            <a:srgbClr val="0708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793" y="814921"/>
            <a:ext cx="3913527" cy="3913527"/>
          </a:xfrm>
          <a:prstGeom prst="rect">
            <a:avLst/>
          </a:prstGeom>
        </p:spPr>
      </p:pic>
      <p:sp>
        <p:nvSpPr>
          <p:cNvPr id="17" name="Rectangle 16"/>
          <p:cNvSpPr/>
          <p:nvPr/>
        </p:nvSpPr>
        <p:spPr>
          <a:xfrm>
            <a:off x="-1" y="5577959"/>
            <a:ext cx="9203377" cy="369332"/>
          </a:xfrm>
          <a:prstGeom prst="rect">
            <a:avLst/>
          </a:prstGeom>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How advanced machine learning algorithms can help reduce loan defaults.</a:t>
            </a:r>
            <a:endParaRPr lang="en-US" sz="2000"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84508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667625" y="2004380"/>
            <a:ext cx="3152775" cy="200366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p:cNvSpPr/>
          <p:nvPr/>
        </p:nvSpPr>
        <p:spPr>
          <a:xfrm>
            <a:off x="13017" y="-5618"/>
            <a:ext cx="1199883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3.4</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FITTING A LOGISTIC REGRESSION MODEL USING </a:t>
            </a:r>
            <a:r>
              <a:rPr lang="en-US" sz="3200" b="1" dirty="0" err="1">
                <a:solidFill>
                  <a:srgbClr val="006570"/>
                </a:solidFill>
                <a:latin typeface="Calibri Light" panose="020F0302020204030204" pitchFamily="34" charset="0"/>
                <a:cs typeface="Calibri Light" panose="020F0302020204030204" pitchFamily="34" charset="0"/>
              </a:rPr>
              <a:t>mRMR</a:t>
            </a:r>
            <a:endParaRPr lang="en-US" sz="3200" b="1" dirty="0">
              <a:solidFill>
                <a:srgbClr val="006570"/>
              </a:solidFill>
              <a:latin typeface="Calibri Light" panose="020F0302020204030204" pitchFamily="34" charset="0"/>
              <a:cs typeface="Calibri Light" panose="020F0302020204030204" pitchFamily="34" charset="0"/>
            </a:endParaRP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7" name="Google Shape;87;p17"/>
          <p:cNvSpPr txBox="1"/>
          <p:nvPr/>
        </p:nvSpPr>
        <p:spPr>
          <a:xfrm>
            <a:off x="11111624" y="6200774"/>
            <a:ext cx="994651"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p:txBody>
      </p:sp>
      <p:sp>
        <p:nvSpPr>
          <p:cNvPr id="2" name="Rectangle 1"/>
          <p:cNvSpPr/>
          <p:nvPr/>
        </p:nvSpPr>
        <p:spPr>
          <a:xfrm>
            <a:off x="890550" y="1654271"/>
            <a:ext cx="6196051" cy="1200329"/>
          </a:xfrm>
          <a:prstGeom prst="rect">
            <a:avLst/>
          </a:prstGeom>
          <a:solidFill>
            <a:schemeClr val="bg1">
              <a:lumMod val="95000"/>
            </a:schemeClr>
          </a:solidFill>
        </p:spPr>
        <p:txBody>
          <a:bodyPr wrap="square">
            <a:spAutoFit/>
          </a:bodyPr>
          <a:lstStyle/>
          <a:p>
            <a:pPr lvl="0"/>
            <a:r>
              <a:rPr lang="en-US" dirty="0"/>
              <a:t>We made predictions on the training set to evaluate. We should always predict on unseen observations (test or validation) but here we want to get an idea of the perfect threshold to be use hence predict on train set.</a:t>
            </a:r>
          </a:p>
        </p:txBody>
      </p:sp>
      <p:sp>
        <p:nvSpPr>
          <p:cNvPr id="10" name="Google Shape;111;p19"/>
          <p:cNvSpPr txBox="1"/>
          <p:nvPr/>
        </p:nvSpPr>
        <p:spPr>
          <a:xfrm>
            <a:off x="8047350" y="2571626"/>
            <a:ext cx="3964500" cy="7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dirty="0"/>
              <a:t>0</a:t>
            </a:r>
            <a:r>
              <a:rPr lang="es" dirty="0"/>
              <a:t> -&gt; 0.186279138483542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sz="2000" b="1" dirty="0"/>
              <a:t>1</a:t>
            </a:r>
            <a:r>
              <a:rPr lang="es" dirty="0"/>
              <a:t> -&gt; 0.281054641759347</a:t>
            </a:r>
            <a:endParaRPr dirty="0"/>
          </a:p>
        </p:txBody>
      </p:sp>
      <p:sp>
        <p:nvSpPr>
          <p:cNvPr id="4" name="Rectangle 3"/>
          <p:cNvSpPr/>
          <p:nvPr/>
        </p:nvSpPr>
        <p:spPr>
          <a:xfrm>
            <a:off x="805971" y="4300983"/>
            <a:ext cx="10014429" cy="646331"/>
          </a:xfrm>
          <a:prstGeom prst="rect">
            <a:avLst/>
          </a:prstGeom>
          <a:solidFill>
            <a:schemeClr val="accent4">
              <a:lumMod val="20000"/>
              <a:lumOff val="80000"/>
            </a:schemeClr>
          </a:solidFill>
        </p:spPr>
        <p:txBody>
          <a:bodyPr wrap="square">
            <a:spAutoFit/>
          </a:bodyPr>
          <a:lstStyle/>
          <a:p>
            <a:r>
              <a:rPr lang="es" dirty="0"/>
              <a:t>This already gave us an idea that our model is good predicting fully paid but not that good predicting charged off, most like this is due to the imbalance dataset. </a:t>
            </a:r>
            <a:endParaRPr lang="en-US" dirty="0"/>
          </a:p>
        </p:txBody>
      </p:sp>
      <p:sp>
        <p:nvSpPr>
          <p:cNvPr id="5" name="Rectangle 4"/>
          <p:cNvSpPr/>
          <p:nvPr/>
        </p:nvSpPr>
        <p:spPr>
          <a:xfrm>
            <a:off x="1407257" y="5553613"/>
            <a:ext cx="8053674" cy="647161"/>
          </a:xfrm>
          <a:prstGeom prst="rect">
            <a:avLst/>
          </a:prstGeom>
        </p:spPr>
        <p:txBody>
          <a:bodyPr wrap="square">
            <a:spAutoFit/>
          </a:bodyPr>
          <a:lstStyle/>
          <a:p>
            <a:r>
              <a:rPr lang="es" dirty="0"/>
              <a:t>Ideally we will decrease the threshold (or cut-off) for example to 0.4 or 03 which will improve the prediction on 1 but decrease the prediction on 0 </a:t>
            </a:r>
            <a:endParaRPr lang="en-US" dirty="0"/>
          </a:p>
        </p:txBody>
      </p:sp>
      <p:sp>
        <p:nvSpPr>
          <p:cNvPr id="6" name="Rectangle 5"/>
          <p:cNvSpPr/>
          <p:nvPr/>
        </p:nvSpPr>
        <p:spPr>
          <a:xfrm>
            <a:off x="885825" y="2959078"/>
            <a:ext cx="6200776" cy="646331"/>
          </a:xfrm>
          <a:prstGeom prst="rect">
            <a:avLst/>
          </a:prstGeom>
          <a:solidFill>
            <a:srgbClr val="333F50"/>
          </a:solidFill>
        </p:spPr>
        <p:txBody>
          <a:bodyPr wrap="square">
            <a:spAutoFit/>
          </a:bodyPr>
          <a:lstStyle/>
          <a:p>
            <a:pPr lvl="0"/>
            <a:r>
              <a:rPr lang="en-US" dirty="0">
                <a:solidFill>
                  <a:schemeClr val="bg1">
                    <a:lumMod val="85000"/>
                  </a:schemeClr>
                </a:solidFill>
              </a:rPr>
              <a:t>We estimated the average probability of prediction in </a:t>
            </a:r>
          </a:p>
          <a:p>
            <a:pPr lvl="0"/>
            <a:r>
              <a:rPr lang="en-US" dirty="0">
                <a:solidFill>
                  <a:schemeClr val="bg1">
                    <a:lumMod val="85000"/>
                  </a:schemeClr>
                </a:solidFill>
              </a:rPr>
              <a:t>0 (fully paid) and 1 (charged off):</a:t>
            </a:r>
          </a:p>
        </p:txBody>
      </p:sp>
      <p:sp>
        <p:nvSpPr>
          <p:cNvPr id="13" name="Rounded Rectangle 12"/>
          <p:cNvSpPr/>
          <p:nvPr/>
        </p:nvSpPr>
        <p:spPr bwMode="auto">
          <a:xfrm>
            <a:off x="8768373" y="1547504"/>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4" name="Freeform 17"/>
          <p:cNvSpPr>
            <a:spLocks noEditPoints="1"/>
          </p:cNvSpPr>
          <p:nvPr/>
        </p:nvSpPr>
        <p:spPr bwMode="auto">
          <a:xfrm>
            <a:off x="8997118" y="1734795"/>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885825" y="5553074"/>
            <a:ext cx="485775" cy="647700"/>
          </a:xfrm>
          <a:prstGeom prst="rect">
            <a:avLst/>
          </a:prstGeom>
        </p:spPr>
      </p:pic>
      <p:sp>
        <p:nvSpPr>
          <p:cNvPr id="17" name="Freeform 253"/>
          <p:cNvSpPr>
            <a:spLocks noChangeAspect="1" noEditPoints="1"/>
          </p:cNvSpPr>
          <p:nvPr/>
        </p:nvSpPr>
        <p:spPr bwMode="gray">
          <a:xfrm>
            <a:off x="6557609" y="3091043"/>
            <a:ext cx="367982" cy="36798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415 w 512"/>
              <a:gd name="T21" fmla="*/ 206 h 512"/>
              <a:gd name="T22" fmla="*/ 415 w 512"/>
              <a:gd name="T23" fmla="*/ 198 h 512"/>
              <a:gd name="T24" fmla="*/ 413 w 512"/>
              <a:gd name="T25" fmla="*/ 195 h 512"/>
              <a:gd name="T26" fmla="*/ 327 w 512"/>
              <a:gd name="T27" fmla="*/ 109 h 512"/>
              <a:gd name="T28" fmla="*/ 312 w 512"/>
              <a:gd name="T29" fmla="*/ 109 h 512"/>
              <a:gd name="T30" fmla="*/ 312 w 512"/>
              <a:gd name="T31" fmla="*/ 125 h 512"/>
              <a:gd name="T32" fmla="*/ 379 w 512"/>
              <a:gd name="T33" fmla="*/ 192 h 512"/>
              <a:gd name="T34" fmla="*/ 106 w 512"/>
              <a:gd name="T35" fmla="*/ 192 h 512"/>
              <a:gd name="T36" fmla="*/ 96 w 512"/>
              <a:gd name="T37" fmla="*/ 202 h 512"/>
              <a:gd name="T38" fmla="*/ 96 w 512"/>
              <a:gd name="T39" fmla="*/ 330 h 512"/>
              <a:gd name="T40" fmla="*/ 106 w 512"/>
              <a:gd name="T41" fmla="*/ 341 h 512"/>
              <a:gd name="T42" fmla="*/ 117 w 512"/>
              <a:gd name="T43" fmla="*/ 330 h 512"/>
              <a:gd name="T44" fmla="*/ 117 w 512"/>
              <a:gd name="T45" fmla="*/ 213 h 512"/>
              <a:gd name="T46" fmla="*/ 379 w 512"/>
              <a:gd name="T47" fmla="*/ 213 h 512"/>
              <a:gd name="T48" fmla="*/ 312 w 512"/>
              <a:gd name="T49" fmla="*/ 280 h 512"/>
              <a:gd name="T50" fmla="*/ 312 w 512"/>
              <a:gd name="T51" fmla="*/ 295 h 512"/>
              <a:gd name="T52" fmla="*/ 320 w 512"/>
              <a:gd name="T53" fmla="*/ 298 h 512"/>
              <a:gd name="T54" fmla="*/ 327 w 512"/>
              <a:gd name="T55" fmla="*/ 295 h 512"/>
              <a:gd name="T56" fmla="*/ 413 w 512"/>
              <a:gd name="T57" fmla="*/ 210 h 512"/>
              <a:gd name="T58" fmla="*/ 415 w 512"/>
              <a:gd name="T59" fmla="*/ 2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06"/>
                </a:moveTo>
                <a:cubicBezTo>
                  <a:pt x="416" y="204"/>
                  <a:pt x="416" y="201"/>
                  <a:pt x="415" y="198"/>
                </a:cubicBezTo>
                <a:cubicBezTo>
                  <a:pt x="414" y="197"/>
                  <a:pt x="414" y="196"/>
                  <a:pt x="413" y="195"/>
                </a:cubicBezTo>
                <a:cubicBezTo>
                  <a:pt x="327" y="109"/>
                  <a:pt x="327" y="109"/>
                  <a:pt x="327" y="109"/>
                </a:cubicBezTo>
                <a:cubicBezTo>
                  <a:pt x="323" y="105"/>
                  <a:pt x="316" y="105"/>
                  <a:pt x="312" y="109"/>
                </a:cubicBezTo>
                <a:cubicBezTo>
                  <a:pt x="308" y="114"/>
                  <a:pt x="308" y="120"/>
                  <a:pt x="312" y="125"/>
                </a:cubicBezTo>
                <a:cubicBezTo>
                  <a:pt x="379" y="192"/>
                  <a:pt x="379" y="192"/>
                  <a:pt x="379" y="192"/>
                </a:cubicBezTo>
                <a:cubicBezTo>
                  <a:pt x="106" y="192"/>
                  <a:pt x="106" y="192"/>
                  <a:pt x="106" y="192"/>
                </a:cubicBezTo>
                <a:cubicBezTo>
                  <a:pt x="100" y="192"/>
                  <a:pt x="96" y="196"/>
                  <a:pt x="96" y="202"/>
                </a:cubicBezTo>
                <a:cubicBezTo>
                  <a:pt x="96" y="330"/>
                  <a:pt x="96" y="330"/>
                  <a:pt x="96" y="330"/>
                </a:cubicBezTo>
                <a:cubicBezTo>
                  <a:pt x="96" y="336"/>
                  <a:pt x="100" y="341"/>
                  <a:pt x="106" y="341"/>
                </a:cubicBezTo>
                <a:cubicBezTo>
                  <a:pt x="112" y="341"/>
                  <a:pt x="117" y="336"/>
                  <a:pt x="117" y="330"/>
                </a:cubicBezTo>
                <a:cubicBezTo>
                  <a:pt x="117" y="213"/>
                  <a:pt x="117" y="213"/>
                  <a:pt x="117" y="213"/>
                </a:cubicBezTo>
                <a:cubicBezTo>
                  <a:pt x="379" y="213"/>
                  <a:pt x="379" y="213"/>
                  <a:pt x="379" y="213"/>
                </a:cubicBezTo>
                <a:cubicBezTo>
                  <a:pt x="312" y="280"/>
                  <a:pt x="312" y="280"/>
                  <a:pt x="312" y="280"/>
                </a:cubicBezTo>
                <a:cubicBezTo>
                  <a:pt x="308" y="284"/>
                  <a:pt x="308" y="291"/>
                  <a:pt x="312" y="295"/>
                </a:cubicBezTo>
                <a:cubicBezTo>
                  <a:pt x="314" y="297"/>
                  <a:pt x="317" y="298"/>
                  <a:pt x="320" y="298"/>
                </a:cubicBezTo>
                <a:cubicBezTo>
                  <a:pt x="322" y="298"/>
                  <a:pt x="325" y="297"/>
                  <a:pt x="327" y="295"/>
                </a:cubicBezTo>
                <a:cubicBezTo>
                  <a:pt x="413" y="210"/>
                  <a:pt x="413" y="210"/>
                  <a:pt x="413" y="210"/>
                </a:cubicBezTo>
                <a:cubicBezTo>
                  <a:pt x="414" y="209"/>
                  <a:pt x="414" y="208"/>
                  <a:pt x="415" y="206"/>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85208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5618"/>
            <a:ext cx="117979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3.5</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BUSINESS PRESPECTIVE TO LOGISTIC REGRESSION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3" name="Rectangle 2"/>
          <p:cNvSpPr/>
          <p:nvPr/>
        </p:nvSpPr>
        <p:spPr>
          <a:xfrm>
            <a:off x="1188677" y="4741339"/>
            <a:ext cx="9698398" cy="1538883"/>
          </a:xfrm>
          <a:prstGeom prst="rect">
            <a:avLst/>
          </a:prstGeom>
          <a:solidFill>
            <a:schemeClr val="tx2">
              <a:lumMod val="50000"/>
            </a:schemeClr>
          </a:solidFill>
        </p:spPr>
        <p:txBody>
          <a:bodyPr wrap="square">
            <a:spAutoFit/>
          </a:bodyPr>
          <a:lstStyle/>
          <a:p>
            <a:pPr lvl="0"/>
            <a:r>
              <a:rPr lang="en-US" dirty="0">
                <a:solidFill>
                  <a:schemeClr val="bg1">
                    <a:lumMod val="75000"/>
                  </a:schemeClr>
                </a:solidFill>
              </a:rPr>
              <a:t>On the other hand, we find out that some variable (oddly enough) seems like they are </a:t>
            </a:r>
            <a:r>
              <a:rPr lang="en-US" sz="2000" dirty="0">
                <a:solidFill>
                  <a:schemeClr val="accent2"/>
                </a:solidFill>
              </a:rPr>
              <a:t>not statistically significant</a:t>
            </a:r>
            <a:r>
              <a:rPr lang="en-US" dirty="0">
                <a:solidFill>
                  <a:schemeClr val="bg1">
                    <a:lumMod val="75000"/>
                  </a:schemeClr>
                </a:solidFill>
              </a:rPr>
              <a:t>, hence not that relevant for the model:</a:t>
            </a:r>
          </a:p>
          <a:p>
            <a:pPr lvl="0"/>
            <a:endParaRPr lang="en-US" dirty="0">
              <a:solidFill>
                <a:schemeClr val="bg1">
                  <a:lumMod val="75000"/>
                </a:schemeClr>
              </a:solidFill>
            </a:endParaRPr>
          </a:p>
          <a:p>
            <a:pPr marL="457200" lvl="0" indent="-317500">
              <a:buClr>
                <a:schemeClr val="dk1"/>
              </a:buClr>
              <a:buSzPts val="1400"/>
              <a:buFont typeface="Wingdings" panose="05000000000000000000" pitchFamily="2" charset="2"/>
              <a:buChar char="Ø"/>
            </a:pPr>
            <a:r>
              <a:rPr lang="en-US" dirty="0">
                <a:solidFill>
                  <a:schemeClr val="bg1">
                    <a:lumMod val="75000"/>
                  </a:schemeClr>
                </a:solidFill>
              </a:rPr>
              <a:t>Employment length in years</a:t>
            </a:r>
          </a:p>
          <a:p>
            <a:pPr marL="457200" lvl="0" indent="-317500">
              <a:buClr>
                <a:schemeClr val="dk1"/>
              </a:buClr>
              <a:buSzPts val="1400"/>
              <a:buFont typeface="Wingdings" panose="05000000000000000000" pitchFamily="2" charset="2"/>
              <a:buChar char="Ø"/>
            </a:pPr>
            <a:r>
              <a:rPr lang="en-US" dirty="0">
                <a:solidFill>
                  <a:schemeClr val="bg1">
                    <a:lumMod val="75000"/>
                  </a:schemeClr>
                </a:solidFill>
              </a:rPr>
              <a:t>Average current balance of all accounts</a:t>
            </a:r>
          </a:p>
        </p:txBody>
      </p:sp>
      <p:sp>
        <p:nvSpPr>
          <p:cNvPr id="9" name="Rectangle 8"/>
          <p:cNvSpPr/>
          <p:nvPr/>
        </p:nvSpPr>
        <p:spPr>
          <a:xfrm>
            <a:off x="1242038" y="1831691"/>
            <a:ext cx="9591675" cy="2369880"/>
          </a:xfrm>
          <a:prstGeom prst="rect">
            <a:avLst/>
          </a:prstGeom>
          <a:solidFill>
            <a:schemeClr val="accent4">
              <a:lumMod val="20000"/>
              <a:lumOff val="80000"/>
            </a:schemeClr>
          </a:solidFill>
        </p:spPr>
        <p:txBody>
          <a:bodyPr wrap="square">
            <a:spAutoFit/>
          </a:bodyPr>
          <a:lstStyle/>
          <a:p>
            <a:pPr lvl="0"/>
            <a:r>
              <a:rPr lang="en-US" dirty="0">
                <a:solidFill>
                  <a:schemeClr val="dk1"/>
                </a:solidFill>
                <a:highlight>
                  <a:srgbClr val="FFFFFF"/>
                </a:highlight>
              </a:rPr>
              <a:t>After doing some analysis we came up with the following insights that we consider valuable for one of our stakeholder (Risk Department) at Lending Club. Seems like the following metrics </a:t>
            </a:r>
            <a:r>
              <a:rPr lang="en-US" sz="2000" dirty="0">
                <a:solidFill>
                  <a:srgbClr val="7EB050"/>
                </a:solidFill>
                <a:highlight>
                  <a:srgbClr val="FFFFFF"/>
                </a:highlight>
              </a:rPr>
              <a:t>has strong association with defaulting applications</a:t>
            </a:r>
            <a:r>
              <a:rPr lang="en-US" dirty="0">
                <a:solidFill>
                  <a:schemeClr val="dk1"/>
                </a:solidFill>
                <a:highlight>
                  <a:srgbClr val="FFFFFF"/>
                </a:highlight>
              </a:rPr>
              <a:t>:</a:t>
            </a:r>
          </a:p>
          <a:p>
            <a:pPr lvl="0"/>
            <a:endParaRPr lang="en-US" dirty="0">
              <a:solidFill>
                <a:schemeClr val="dk1"/>
              </a:solidFill>
              <a:highlight>
                <a:srgbClr val="FFFFFF"/>
              </a:highlight>
            </a:endParaRPr>
          </a:p>
          <a:p>
            <a:pPr marL="457200" lvl="0" indent="-317500">
              <a:buClr>
                <a:schemeClr val="dk1"/>
              </a:buClr>
              <a:buSzPts val="1400"/>
              <a:buFont typeface="Wingdings" panose="05000000000000000000" pitchFamily="2" charset="2"/>
              <a:buChar char="§"/>
            </a:pPr>
            <a:r>
              <a:rPr lang="en-US" dirty="0">
                <a:solidFill>
                  <a:schemeClr val="dk1"/>
                </a:solidFill>
              </a:rPr>
              <a:t>LC assigned loan subgrade</a:t>
            </a:r>
          </a:p>
          <a:p>
            <a:pPr marL="457200" lvl="0" indent="-317500">
              <a:buClr>
                <a:schemeClr val="dk1"/>
              </a:buClr>
              <a:buSzPts val="1400"/>
              <a:buFont typeface="Wingdings" panose="05000000000000000000" pitchFamily="2" charset="2"/>
              <a:buChar char="§"/>
            </a:pPr>
            <a:r>
              <a:rPr lang="en-US" dirty="0">
                <a:solidFill>
                  <a:schemeClr val="dk1"/>
                </a:solidFill>
              </a:rPr>
              <a:t>Number of satisfactory accounts</a:t>
            </a:r>
          </a:p>
          <a:p>
            <a:pPr marL="457200" lvl="0" indent="-317500">
              <a:buClr>
                <a:schemeClr val="dk1"/>
              </a:buClr>
              <a:buSzPts val="1400"/>
              <a:buFont typeface="Wingdings" panose="05000000000000000000" pitchFamily="2" charset="2"/>
              <a:buChar char="§"/>
            </a:pPr>
            <a:r>
              <a:rPr lang="en-US" dirty="0">
                <a:solidFill>
                  <a:schemeClr val="dk1"/>
                </a:solidFill>
              </a:rPr>
              <a:t>Total high credit/credit limit</a:t>
            </a:r>
          </a:p>
          <a:p>
            <a:pPr marL="457200" lvl="0" indent="-317500">
              <a:buClr>
                <a:schemeClr val="dk1"/>
              </a:buClr>
              <a:buSzPts val="1400"/>
              <a:buFont typeface="Wingdings" panose="05000000000000000000" pitchFamily="2" charset="2"/>
              <a:buChar char="§"/>
            </a:pPr>
            <a:r>
              <a:rPr lang="en-US" dirty="0">
                <a:solidFill>
                  <a:schemeClr val="dk1"/>
                </a:solidFill>
              </a:rPr>
              <a:t>The number of payments on the loan. Values are in months and can be either 36 or 60.</a:t>
            </a:r>
          </a:p>
        </p:txBody>
      </p:sp>
      <p:pic>
        <p:nvPicPr>
          <p:cNvPr id="11" name="Picture 10"/>
          <p:cNvPicPr>
            <a:picLocks noChangeAspect="1"/>
          </p:cNvPicPr>
          <p:nvPr/>
        </p:nvPicPr>
        <p:blipFill>
          <a:blip r:embed="rId3"/>
          <a:stretch>
            <a:fillRect/>
          </a:stretch>
        </p:blipFill>
        <p:spPr>
          <a:xfrm>
            <a:off x="590550" y="5272087"/>
            <a:ext cx="438150" cy="619125"/>
          </a:xfrm>
          <a:prstGeom prst="rect">
            <a:avLst/>
          </a:prstGeom>
        </p:spPr>
      </p:pic>
      <p:pic>
        <p:nvPicPr>
          <p:cNvPr id="15" name="Picture 14"/>
          <p:cNvPicPr>
            <a:picLocks noChangeAspect="1"/>
          </p:cNvPicPr>
          <p:nvPr/>
        </p:nvPicPr>
        <p:blipFill>
          <a:blip r:embed="rId4"/>
          <a:stretch>
            <a:fillRect/>
          </a:stretch>
        </p:blipFill>
        <p:spPr>
          <a:xfrm>
            <a:off x="447675" y="2585803"/>
            <a:ext cx="581025" cy="800100"/>
          </a:xfrm>
          <a:prstGeom prst="rect">
            <a:avLst/>
          </a:prstGeom>
        </p:spPr>
      </p:pic>
    </p:spTree>
    <p:extLst>
      <p:ext uri="{BB962C8B-B14F-4D97-AF65-F5344CB8AC3E}">
        <p14:creationId xmlns:p14="http://schemas.microsoft.com/office/powerpoint/2010/main" val="138623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5618"/>
            <a:ext cx="1171128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3.6</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COMPARISON OF VARIOUS FEATURE SELECTION METHOD</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2" name="Rectangle 1"/>
          <p:cNvSpPr/>
          <p:nvPr/>
        </p:nvSpPr>
        <p:spPr>
          <a:xfrm>
            <a:off x="4134148" y="3244334"/>
            <a:ext cx="3923703" cy="369332"/>
          </a:xfrm>
          <a:prstGeom prst="rect">
            <a:avLst/>
          </a:prstGeom>
        </p:spPr>
        <p:txBody>
          <a:bodyPr wrap="none">
            <a:spAutoFit/>
          </a:bodyPr>
          <a:lstStyle/>
          <a:p>
            <a:r>
              <a:rPr lang="es" dirty="0"/>
              <a:t>Which Feature Method perform better?</a:t>
            </a:r>
            <a:endParaRPr lang="en-US" dirty="0"/>
          </a:p>
        </p:txBody>
      </p:sp>
      <p:sp>
        <p:nvSpPr>
          <p:cNvPr id="10" name="Google Shape;125;p21"/>
          <p:cNvSpPr txBox="1"/>
          <p:nvPr/>
        </p:nvSpPr>
        <p:spPr>
          <a:xfrm>
            <a:off x="4076699" y="3524450"/>
            <a:ext cx="7647600" cy="123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 dirty="0"/>
              <a:t>Main KPI to optimize </a:t>
            </a:r>
            <a:r>
              <a:rPr lang="es" sz="2400" dirty="0">
                <a:solidFill>
                  <a:schemeClr val="accent6"/>
                </a:solidFill>
              </a:rPr>
              <a:t>Specificity</a:t>
            </a:r>
            <a:endParaRPr dirty="0">
              <a:solidFill>
                <a:schemeClr val="accent6"/>
              </a:solidFill>
            </a:endParaRPr>
          </a:p>
          <a:p>
            <a:pPr marL="457200" lvl="0" indent="-317500" algn="l" rtl="0">
              <a:spcBef>
                <a:spcPts val="0"/>
              </a:spcBef>
              <a:spcAft>
                <a:spcPts val="0"/>
              </a:spcAft>
              <a:buSzPts val="1400"/>
              <a:buChar char="-"/>
            </a:pPr>
            <a:r>
              <a:rPr lang="es" dirty="0"/>
              <a:t>Secondary KPIs to improve if possible </a:t>
            </a:r>
            <a:r>
              <a:rPr lang="es" sz="2400" dirty="0">
                <a:solidFill>
                  <a:srgbClr val="FF0000"/>
                </a:solidFill>
              </a:rPr>
              <a:t>Sensitivity</a:t>
            </a:r>
            <a:endParaRPr dirty="0">
              <a:solidFill>
                <a:srgbClr val="FF0000"/>
              </a:solidFill>
            </a:endParaRPr>
          </a:p>
          <a:p>
            <a:pPr marL="0" lvl="0" indent="0" algn="l" rtl="0">
              <a:spcBef>
                <a:spcPts val="0"/>
              </a:spcBef>
              <a:spcAft>
                <a:spcPts val="0"/>
              </a:spcAft>
              <a:buNone/>
            </a:pPr>
            <a:endParaRPr dirty="0"/>
          </a:p>
        </p:txBody>
      </p:sp>
      <p:sp>
        <p:nvSpPr>
          <p:cNvPr id="13" name="Rectangle 12"/>
          <p:cNvSpPr/>
          <p:nvPr/>
        </p:nvSpPr>
        <p:spPr>
          <a:xfrm>
            <a:off x="3429000" y="2914650"/>
            <a:ext cx="6238875" cy="176520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868658" y="2254059"/>
            <a:ext cx="914479" cy="914479"/>
          </a:xfrm>
          <a:prstGeom prst="rect">
            <a:avLst/>
          </a:prstGeom>
        </p:spPr>
      </p:pic>
    </p:spTree>
    <p:extLst>
      <p:ext uri="{BB962C8B-B14F-4D97-AF65-F5344CB8AC3E}">
        <p14:creationId xmlns:p14="http://schemas.microsoft.com/office/powerpoint/2010/main" val="141579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3.7</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FEATURES FROM RELIEFF</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pic>
        <p:nvPicPr>
          <p:cNvPr id="6" name="Google Shape;136;p22"/>
          <p:cNvPicPr preferRelativeResize="0"/>
          <p:nvPr/>
        </p:nvPicPr>
        <p:blipFill>
          <a:blip r:embed="rId3">
            <a:alphaModFix/>
          </a:blip>
          <a:stretch>
            <a:fillRect/>
          </a:stretch>
        </p:blipFill>
        <p:spPr>
          <a:xfrm>
            <a:off x="366878" y="2653838"/>
            <a:ext cx="3220525" cy="3600362"/>
          </a:xfrm>
          <a:prstGeom prst="rect">
            <a:avLst/>
          </a:prstGeom>
          <a:noFill/>
          <a:ln>
            <a:noFill/>
          </a:ln>
        </p:spPr>
      </p:pic>
      <p:pic>
        <p:nvPicPr>
          <p:cNvPr id="7" name="Google Shape;135;p22"/>
          <p:cNvPicPr preferRelativeResize="0"/>
          <p:nvPr/>
        </p:nvPicPr>
        <p:blipFill>
          <a:blip r:embed="rId4">
            <a:alphaModFix/>
          </a:blip>
          <a:stretch>
            <a:fillRect/>
          </a:stretch>
        </p:blipFill>
        <p:spPr>
          <a:xfrm>
            <a:off x="4703733" y="2533738"/>
            <a:ext cx="3149975" cy="3457475"/>
          </a:xfrm>
          <a:prstGeom prst="rect">
            <a:avLst/>
          </a:prstGeom>
          <a:noFill/>
          <a:ln>
            <a:noFill/>
          </a:ln>
        </p:spPr>
      </p:pic>
      <p:pic>
        <p:nvPicPr>
          <p:cNvPr id="8" name="Google Shape;137;p22"/>
          <p:cNvPicPr preferRelativeResize="0"/>
          <p:nvPr/>
        </p:nvPicPr>
        <p:blipFill>
          <a:blip r:embed="rId5">
            <a:alphaModFix/>
          </a:blip>
          <a:stretch>
            <a:fillRect/>
          </a:stretch>
        </p:blipFill>
        <p:spPr>
          <a:xfrm>
            <a:off x="8470524" y="2609938"/>
            <a:ext cx="3226176" cy="3600362"/>
          </a:xfrm>
          <a:prstGeom prst="rect">
            <a:avLst/>
          </a:prstGeom>
          <a:noFill/>
          <a:ln>
            <a:noFill/>
          </a:ln>
        </p:spPr>
      </p:pic>
      <p:sp>
        <p:nvSpPr>
          <p:cNvPr id="9" name="Google Shape;131;p22"/>
          <p:cNvSpPr txBox="1"/>
          <p:nvPr/>
        </p:nvSpPr>
        <p:spPr>
          <a:xfrm>
            <a:off x="11187825" y="6368500"/>
            <a:ext cx="13566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a:p>
            <a:pPr marL="0" lvl="0" indent="0" algn="l" rtl="0">
              <a:spcBef>
                <a:spcPts val="0"/>
              </a:spcBef>
              <a:spcAft>
                <a:spcPts val="0"/>
              </a:spcAft>
              <a:buNone/>
            </a:pPr>
            <a:endParaRPr sz="2400" dirty="0"/>
          </a:p>
        </p:txBody>
      </p:sp>
      <p:sp>
        <p:nvSpPr>
          <p:cNvPr id="11" name="Rectangle 10"/>
          <p:cNvSpPr/>
          <p:nvPr/>
        </p:nvSpPr>
        <p:spPr>
          <a:xfrm>
            <a:off x="366878"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96197"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25516"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0230" y="1666514"/>
            <a:ext cx="3087768" cy="369332"/>
          </a:xfrm>
          <a:prstGeom prst="rect">
            <a:avLst/>
          </a:prstGeom>
          <a:solidFill>
            <a:schemeClr val="accent1"/>
          </a:solidFill>
        </p:spPr>
        <p:txBody>
          <a:bodyPr wrap="none">
            <a:spAutoFit/>
          </a:bodyPr>
          <a:lstStyle/>
          <a:p>
            <a:r>
              <a:rPr lang="en-US" dirty="0">
                <a:solidFill>
                  <a:schemeClr val="bg1"/>
                </a:solidFill>
              </a:rPr>
              <a:t>Relieff with correlated features</a:t>
            </a:r>
          </a:p>
        </p:txBody>
      </p:sp>
      <p:sp>
        <p:nvSpPr>
          <p:cNvPr id="15" name="Rectangle 14"/>
          <p:cNvSpPr/>
          <p:nvPr/>
        </p:nvSpPr>
        <p:spPr>
          <a:xfrm>
            <a:off x="4153813" y="1692032"/>
            <a:ext cx="3408369" cy="369332"/>
          </a:xfrm>
          <a:prstGeom prst="rect">
            <a:avLst/>
          </a:prstGeom>
          <a:solidFill>
            <a:schemeClr val="accent1"/>
          </a:solidFill>
        </p:spPr>
        <p:txBody>
          <a:bodyPr wrap="none">
            <a:spAutoFit/>
          </a:bodyPr>
          <a:lstStyle/>
          <a:p>
            <a:r>
              <a:rPr lang="en-US" dirty="0">
                <a:solidFill>
                  <a:schemeClr val="bg1"/>
                </a:solidFill>
              </a:rPr>
              <a:t>Relieff without correlated features</a:t>
            </a:r>
          </a:p>
        </p:txBody>
      </p:sp>
      <p:sp>
        <p:nvSpPr>
          <p:cNvPr id="16" name="Rectangle 15"/>
          <p:cNvSpPr/>
          <p:nvPr/>
        </p:nvSpPr>
        <p:spPr>
          <a:xfrm>
            <a:off x="8091252" y="1666514"/>
            <a:ext cx="3096572" cy="646331"/>
          </a:xfrm>
          <a:prstGeom prst="rect">
            <a:avLst/>
          </a:prstGeom>
          <a:solidFill>
            <a:schemeClr val="accent1"/>
          </a:solidFill>
        </p:spPr>
        <p:txBody>
          <a:bodyPr wrap="square">
            <a:spAutoFit/>
          </a:bodyPr>
          <a:lstStyle/>
          <a:p>
            <a:r>
              <a:rPr lang="en-US" dirty="0">
                <a:solidFill>
                  <a:schemeClr val="bg1"/>
                </a:solidFill>
              </a:rPr>
              <a:t>Relieff without correlated features and weight classes</a:t>
            </a:r>
          </a:p>
        </p:txBody>
      </p:sp>
      <p:sp>
        <p:nvSpPr>
          <p:cNvPr id="17" name="Google Shape;140;p22"/>
          <p:cNvSpPr/>
          <p:nvPr/>
        </p:nvSpPr>
        <p:spPr>
          <a:xfrm>
            <a:off x="1203862" y="4854925"/>
            <a:ext cx="1710024" cy="18657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p22"/>
          <p:cNvSpPr/>
          <p:nvPr/>
        </p:nvSpPr>
        <p:spPr>
          <a:xfrm>
            <a:off x="5621791" y="4624104"/>
            <a:ext cx="1710024" cy="18657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p22"/>
          <p:cNvSpPr/>
          <p:nvPr/>
        </p:nvSpPr>
        <p:spPr>
          <a:xfrm>
            <a:off x="9307966" y="4827004"/>
            <a:ext cx="1710024" cy="18657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Freeform 220"/>
          <p:cNvSpPr>
            <a:spLocks noChangeAspect="1" noEditPoints="1"/>
          </p:cNvSpPr>
          <p:nvPr/>
        </p:nvSpPr>
        <p:spPr bwMode="gray">
          <a:xfrm rot="5400000">
            <a:off x="3038280" y="4587485"/>
            <a:ext cx="367982" cy="37176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402 w 512"/>
              <a:gd name="T21" fmla="*/ 312 h 512"/>
              <a:gd name="T22" fmla="*/ 387 w 512"/>
              <a:gd name="T23" fmla="*/ 312 h 512"/>
              <a:gd name="T24" fmla="*/ 320 w 512"/>
              <a:gd name="T25" fmla="*/ 379 h 512"/>
              <a:gd name="T26" fmla="*/ 320 w 512"/>
              <a:gd name="T27" fmla="*/ 106 h 512"/>
              <a:gd name="T28" fmla="*/ 309 w 512"/>
              <a:gd name="T29" fmla="*/ 96 h 512"/>
              <a:gd name="T30" fmla="*/ 181 w 512"/>
              <a:gd name="T31" fmla="*/ 96 h 512"/>
              <a:gd name="T32" fmla="*/ 170 w 512"/>
              <a:gd name="T33" fmla="*/ 106 h 512"/>
              <a:gd name="T34" fmla="*/ 181 w 512"/>
              <a:gd name="T35" fmla="*/ 117 h 512"/>
              <a:gd name="T36" fmla="*/ 298 w 512"/>
              <a:gd name="T37" fmla="*/ 117 h 512"/>
              <a:gd name="T38" fmla="*/ 298 w 512"/>
              <a:gd name="T39" fmla="*/ 379 h 512"/>
              <a:gd name="T40" fmla="*/ 231 w 512"/>
              <a:gd name="T41" fmla="*/ 312 h 512"/>
              <a:gd name="T42" fmla="*/ 216 w 512"/>
              <a:gd name="T43" fmla="*/ 312 h 512"/>
              <a:gd name="T44" fmla="*/ 216 w 512"/>
              <a:gd name="T45" fmla="*/ 327 h 512"/>
              <a:gd name="T46" fmla="*/ 301 w 512"/>
              <a:gd name="T47" fmla="*/ 413 h 512"/>
              <a:gd name="T48" fmla="*/ 305 w 512"/>
              <a:gd name="T49" fmla="*/ 415 h 512"/>
              <a:gd name="T50" fmla="*/ 309 w 512"/>
              <a:gd name="T51" fmla="*/ 416 h 512"/>
              <a:gd name="T52" fmla="*/ 313 w 512"/>
              <a:gd name="T53" fmla="*/ 415 h 512"/>
              <a:gd name="T54" fmla="*/ 317 w 512"/>
              <a:gd name="T55" fmla="*/ 413 h 512"/>
              <a:gd name="T56" fmla="*/ 402 w 512"/>
              <a:gd name="T57" fmla="*/ 327 h 512"/>
              <a:gd name="T58" fmla="*/ 402 w 512"/>
              <a:gd name="T59" fmla="*/ 3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312"/>
                </a:moveTo>
                <a:cubicBezTo>
                  <a:pt x="398" y="308"/>
                  <a:pt x="391" y="308"/>
                  <a:pt x="387" y="312"/>
                </a:cubicBezTo>
                <a:cubicBezTo>
                  <a:pt x="320" y="379"/>
                  <a:pt x="320" y="379"/>
                  <a:pt x="320" y="379"/>
                </a:cubicBezTo>
                <a:cubicBezTo>
                  <a:pt x="320" y="106"/>
                  <a:pt x="320" y="106"/>
                  <a:pt x="320" y="106"/>
                </a:cubicBezTo>
                <a:cubicBezTo>
                  <a:pt x="320" y="100"/>
                  <a:pt x="315" y="96"/>
                  <a:pt x="309" y="96"/>
                </a:cubicBezTo>
                <a:cubicBezTo>
                  <a:pt x="181" y="96"/>
                  <a:pt x="181" y="96"/>
                  <a:pt x="181" y="96"/>
                </a:cubicBezTo>
                <a:cubicBezTo>
                  <a:pt x="175" y="96"/>
                  <a:pt x="170" y="100"/>
                  <a:pt x="170" y="106"/>
                </a:cubicBezTo>
                <a:cubicBezTo>
                  <a:pt x="170" y="112"/>
                  <a:pt x="175" y="117"/>
                  <a:pt x="181" y="117"/>
                </a:cubicBezTo>
                <a:cubicBezTo>
                  <a:pt x="298" y="117"/>
                  <a:pt x="298" y="117"/>
                  <a:pt x="298" y="117"/>
                </a:cubicBezTo>
                <a:cubicBezTo>
                  <a:pt x="298" y="379"/>
                  <a:pt x="298" y="379"/>
                  <a:pt x="298" y="379"/>
                </a:cubicBezTo>
                <a:cubicBezTo>
                  <a:pt x="231" y="312"/>
                  <a:pt x="231" y="312"/>
                  <a:pt x="231" y="312"/>
                </a:cubicBezTo>
                <a:cubicBezTo>
                  <a:pt x="227" y="308"/>
                  <a:pt x="220" y="308"/>
                  <a:pt x="216" y="312"/>
                </a:cubicBezTo>
                <a:cubicBezTo>
                  <a:pt x="212" y="316"/>
                  <a:pt x="212" y="323"/>
                  <a:pt x="216" y="327"/>
                </a:cubicBezTo>
                <a:cubicBezTo>
                  <a:pt x="301" y="413"/>
                  <a:pt x="301" y="413"/>
                  <a:pt x="301" y="413"/>
                </a:cubicBezTo>
                <a:cubicBezTo>
                  <a:pt x="302" y="414"/>
                  <a:pt x="304" y="414"/>
                  <a:pt x="305" y="415"/>
                </a:cubicBezTo>
                <a:cubicBezTo>
                  <a:pt x="306" y="415"/>
                  <a:pt x="308" y="416"/>
                  <a:pt x="309" y="416"/>
                </a:cubicBezTo>
                <a:cubicBezTo>
                  <a:pt x="310" y="416"/>
                  <a:pt x="312" y="415"/>
                  <a:pt x="313" y="415"/>
                </a:cubicBezTo>
                <a:cubicBezTo>
                  <a:pt x="314" y="414"/>
                  <a:pt x="316" y="414"/>
                  <a:pt x="317" y="413"/>
                </a:cubicBezTo>
                <a:cubicBezTo>
                  <a:pt x="402" y="327"/>
                  <a:pt x="402" y="327"/>
                  <a:pt x="402" y="327"/>
                </a:cubicBezTo>
                <a:cubicBezTo>
                  <a:pt x="406" y="323"/>
                  <a:pt x="406" y="316"/>
                  <a:pt x="402" y="312"/>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8763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19317" y="2456616"/>
            <a:ext cx="3417418" cy="3651798"/>
          </a:xfrm>
          <a:prstGeom prst="rect">
            <a:avLst/>
          </a:prstGeom>
        </p:spPr>
      </p:pic>
      <p:pic>
        <p:nvPicPr>
          <p:cNvPr id="22" name="Google Shape;151;p23"/>
          <p:cNvPicPr preferRelativeResize="0"/>
          <p:nvPr/>
        </p:nvPicPr>
        <p:blipFill>
          <a:blip r:embed="rId4">
            <a:alphaModFix/>
          </a:blip>
          <a:stretch>
            <a:fillRect/>
          </a:stretch>
        </p:blipFill>
        <p:spPr>
          <a:xfrm>
            <a:off x="4505918" y="2409843"/>
            <a:ext cx="3442950" cy="3425512"/>
          </a:xfrm>
          <a:prstGeom prst="rect">
            <a:avLst/>
          </a:prstGeom>
          <a:noFill/>
          <a:ln>
            <a:noFill/>
          </a:ln>
        </p:spPr>
      </p:pic>
      <p:pic>
        <p:nvPicPr>
          <p:cNvPr id="21" name="Google Shape;150;p23"/>
          <p:cNvPicPr preferRelativeResize="0"/>
          <p:nvPr/>
        </p:nvPicPr>
        <p:blipFill>
          <a:blip r:embed="rId5">
            <a:alphaModFix/>
          </a:blip>
          <a:stretch>
            <a:fillRect/>
          </a:stretch>
        </p:blipFill>
        <p:spPr>
          <a:xfrm>
            <a:off x="157818" y="2719893"/>
            <a:ext cx="3500693" cy="3480882"/>
          </a:xfrm>
          <a:prstGeom prst="rect">
            <a:avLst/>
          </a:prstGeom>
          <a:noFill/>
          <a:ln>
            <a:noFill/>
          </a:ln>
        </p:spPr>
      </p:pic>
      <p:sp>
        <p:nvSpPr>
          <p:cNvPr id="396" name="Rectangle 395"/>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3.8</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FEATURES FROM GAIN RATIO</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9" name="Google Shape;131;p22"/>
          <p:cNvSpPr txBox="1"/>
          <p:nvPr/>
        </p:nvSpPr>
        <p:spPr>
          <a:xfrm>
            <a:off x="11187825" y="6368500"/>
            <a:ext cx="13566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a:p>
            <a:pPr marL="0" lvl="0" indent="0" algn="l" rtl="0">
              <a:spcBef>
                <a:spcPts val="0"/>
              </a:spcBef>
              <a:spcAft>
                <a:spcPts val="0"/>
              </a:spcAft>
              <a:buNone/>
            </a:pPr>
            <a:endParaRPr sz="2400" dirty="0"/>
          </a:p>
        </p:txBody>
      </p:sp>
      <p:sp>
        <p:nvSpPr>
          <p:cNvPr id="11" name="Rectangle 10"/>
          <p:cNvSpPr/>
          <p:nvPr/>
        </p:nvSpPr>
        <p:spPr>
          <a:xfrm>
            <a:off x="366878"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96197"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25516"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0230" y="1666514"/>
            <a:ext cx="3409780" cy="369332"/>
          </a:xfrm>
          <a:prstGeom prst="rect">
            <a:avLst/>
          </a:prstGeom>
          <a:solidFill>
            <a:schemeClr val="accent1"/>
          </a:solidFill>
        </p:spPr>
        <p:txBody>
          <a:bodyPr wrap="none">
            <a:spAutoFit/>
          </a:bodyPr>
          <a:lstStyle/>
          <a:p>
            <a:r>
              <a:rPr lang="en-US" dirty="0">
                <a:solidFill>
                  <a:schemeClr val="bg1"/>
                </a:solidFill>
              </a:rPr>
              <a:t>GainRatio with correlated features</a:t>
            </a:r>
          </a:p>
        </p:txBody>
      </p:sp>
      <p:sp>
        <p:nvSpPr>
          <p:cNvPr id="15" name="Rectangle 14"/>
          <p:cNvSpPr/>
          <p:nvPr/>
        </p:nvSpPr>
        <p:spPr>
          <a:xfrm>
            <a:off x="4125237" y="1652864"/>
            <a:ext cx="3730380" cy="369332"/>
          </a:xfrm>
          <a:prstGeom prst="rect">
            <a:avLst/>
          </a:prstGeom>
          <a:solidFill>
            <a:schemeClr val="accent1"/>
          </a:solidFill>
        </p:spPr>
        <p:txBody>
          <a:bodyPr wrap="none">
            <a:spAutoFit/>
          </a:bodyPr>
          <a:lstStyle/>
          <a:p>
            <a:r>
              <a:rPr lang="en-US" dirty="0">
                <a:solidFill>
                  <a:schemeClr val="bg1"/>
                </a:solidFill>
              </a:rPr>
              <a:t>GainRatio without correlated features</a:t>
            </a:r>
          </a:p>
        </p:txBody>
      </p:sp>
      <p:sp>
        <p:nvSpPr>
          <p:cNvPr id="16" name="Rectangle 15"/>
          <p:cNvSpPr/>
          <p:nvPr/>
        </p:nvSpPr>
        <p:spPr>
          <a:xfrm>
            <a:off x="8091253" y="1652864"/>
            <a:ext cx="3096572" cy="646331"/>
          </a:xfrm>
          <a:prstGeom prst="rect">
            <a:avLst/>
          </a:prstGeom>
          <a:solidFill>
            <a:schemeClr val="accent1"/>
          </a:solidFill>
        </p:spPr>
        <p:txBody>
          <a:bodyPr wrap="square">
            <a:spAutoFit/>
          </a:bodyPr>
          <a:lstStyle/>
          <a:p>
            <a:r>
              <a:rPr lang="en-US" dirty="0">
                <a:solidFill>
                  <a:schemeClr val="bg1"/>
                </a:solidFill>
              </a:rPr>
              <a:t>GainRatio without correlated features and weight classes</a:t>
            </a:r>
          </a:p>
        </p:txBody>
      </p:sp>
      <p:sp>
        <p:nvSpPr>
          <p:cNvPr id="17" name="Google Shape;140;p22"/>
          <p:cNvSpPr/>
          <p:nvPr/>
        </p:nvSpPr>
        <p:spPr>
          <a:xfrm>
            <a:off x="1242726" y="4823956"/>
            <a:ext cx="1710024" cy="18657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p22"/>
          <p:cNvSpPr/>
          <p:nvPr/>
        </p:nvSpPr>
        <p:spPr>
          <a:xfrm>
            <a:off x="5610341" y="4540696"/>
            <a:ext cx="1710024" cy="18657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p22"/>
          <p:cNvSpPr/>
          <p:nvPr/>
        </p:nvSpPr>
        <p:spPr>
          <a:xfrm>
            <a:off x="9307966" y="4680700"/>
            <a:ext cx="1710024" cy="18657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Freeform 220"/>
          <p:cNvSpPr>
            <a:spLocks noChangeAspect="1" noEditPoints="1"/>
          </p:cNvSpPr>
          <p:nvPr/>
        </p:nvSpPr>
        <p:spPr bwMode="gray">
          <a:xfrm rot="5400000">
            <a:off x="3007666" y="4740506"/>
            <a:ext cx="367982" cy="37176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402 w 512"/>
              <a:gd name="T21" fmla="*/ 312 h 512"/>
              <a:gd name="T22" fmla="*/ 387 w 512"/>
              <a:gd name="T23" fmla="*/ 312 h 512"/>
              <a:gd name="T24" fmla="*/ 320 w 512"/>
              <a:gd name="T25" fmla="*/ 379 h 512"/>
              <a:gd name="T26" fmla="*/ 320 w 512"/>
              <a:gd name="T27" fmla="*/ 106 h 512"/>
              <a:gd name="T28" fmla="*/ 309 w 512"/>
              <a:gd name="T29" fmla="*/ 96 h 512"/>
              <a:gd name="T30" fmla="*/ 181 w 512"/>
              <a:gd name="T31" fmla="*/ 96 h 512"/>
              <a:gd name="T32" fmla="*/ 170 w 512"/>
              <a:gd name="T33" fmla="*/ 106 h 512"/>
              <a:gd name="T34" fmla="*/ 181 w 512"/>
              <a:gd name="T35" fmla="*/ 117 h 512"/>
              <a:gd name="T36" fmla="*/ 298 w 512"/>
              <a:gd name="T37" fmla="*/ 117 h 512"/>
              <a:gd name="T38" fmla="*/ 298 w 512"/>
              <a:gd name="T39" fmla="*/ 379 h 512"/>
              <a:gd name="T40" fmla="*/ 231 w 512"/>
              <a:gd name="T41" fmla="*/ 312 h 512"/>
              <a:gd name="T42" fmla="*/ 216 w 512"/>
              <a:gd name="T43" fmla="*/ 312 h 512"/>
              <a:gd name="T44" fmla="*/ 216 w 512"/>
              <a:gd name="T45" fmla="*/ 327 h 512"/>
              <a:gd name="T46" fmla="*/ 301 w 512"/>
              <a:gd name="T47" fmla="*/ 413 h 512"/>
              <a:gd name="T48" fmla="*/ 305 w 512"/>
              <a:gd name="T49" fmla="*/ 415 h 512"/>
              <a:gd name="T50" fmla="*/ 309 w 512"/>
              <a:gd name="T51" fmla="*/ 416 h 512"/>
              <a:gd name="T52" fmla="*/ 313 w 512"/>
              <a:gd name="T53" fmla="*/ 415 h 512"/>
              <a:gd name="T54" fmla="*/ 317 w 512"/>
              <a:gd name="T55" fmla="*/ 413 h 512"/>
              <a:gd name="T56" fmla="*/ 402 w 512"/>
              <a:gd name="T57" fmla="*/ 327 h 512"/>
              <a:gd name="T58" fmla="*/ 402 w 512"/>
              <a:gd name="T59" fmla="*/ 3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312"/>
                </a:moveTo>
                <a:cubicBezTo>
                  <a:pt x="398" y="308"/>
                  <a:pt x="391" y="308"/>
                  <a:pt x="387" y="312"/>
                </a:cubicBezTo>
                <a:cubicBezTo>
                  <a:pt x="320" y="379"/>
                  <a:pt x="320" y="379"/>
                  <a:pt x="320" y="379"/>
                </a:cubicBezTo>
                <a:cubicBezTo>
                  <a:pt x="320" y="106"/>
                  <a:pt x="320" y="106"/>
                  <a:pt x="320" y="106"/>
                </a:cubicBezTo>
                <a:cubicBezTo>
                  <a:pt x="320" y="100"/>
                  <a:pt x="315" y="96"/>
                  <a:pt x="309" y="96"/>
                </a:cubicBezTo>
                <a:cubicBezTo>
                  <a:pt x="181" y="96"/>
                  <a:pt x="181" y="96"/>
                  <a:pt x="181" y="96"/>
                </a:cubicBezTo>
                <a:cubicBezTo>
                  <a:pt x="175" y="96"/>
                  <a:pt x="170" y="100"/>
                  <a:pt x="170" y="106"/>
                </a:cubicBezTo>
                <a:cubicBezTo>
                  <a:pt x="170" y="112"/>
                  <a:pt x="175" y="117"/>
                  <a:pt x="181" y="117"/>
                </a:cubicBezTo>
                <a:cubicBezTo>
                  <a:pt x="298" y="117"/>
                  <a:pt x="298" y="117"/>
                  <a:pt x="298" y="117"/>
                </a:cubicBezTo>
                <a:cubicBezTo>
                  <a:pt x="298" y="379"/>
                  <a:pt x="298" y="379"/>
                  <a:pt x="298" y="379"/>
                </a:cubicBezTo>
                <a:cubicBezTo>
                  <a:pt x="231" y="312"/>
                  <a:pt x="231" y="312"/>
                  <a:pt x="231" y="312"/>
                </a:cubicBezTo>
                <a:cubicBezTo>
                  <a:pt x="227" y="308"/>
                  <a:pt x="220" y="308"/>
                  <a:pt x="216" y="312"/>
                </a:cubicBezTo>
                <a:cubicBezTo>
                  <a:pt x="212" y="316"/>
                  <a:pt x="212" y="323"/>
                  <a:pt x="216" y="327"/>
                </a:cubicBezTo>
                <a:cubicBezTo>
                  <a:pt x="301" y="413"/>
                  <a:pt x="301" y="413"/>
                  <a:pt x="301" y="413"/>
                </a:cubicBezTo>
                <a:cubicBezTo>
                  <a:pt x="302" y="414"/>
                  <a:pt x="304" y="414"/>
                  <a:pt x="305" y="415"/>
                </a:cubicBezTo>
                <a:cubicBezTo>
                  <a:pt x="306" y="415"/>
                  <a:pt x="308" y="416"/>
                  <a:pt x="309" y="416"/>
                </a:cubicBezTo>
                <a:cubicBezTo>
                  <a:pt x="310" y="416"/>
                  <a:pt x="312" y="415"/>
                  <a:pt x="313" y="415"/>
                </a:cubicBezTo>
                <a:cubicBezTo>
                  <a:pt x="314" y="414"/>
                  <a:pt x="316" y="414"/>
                  <a:pt x="317" y="413"/>
                </a:cubicBezTo>
                <a:cubicBezTo>
                  <a:pt x="402" y="327"/>
                  <a:pt x="402" y="327"/>
                  <a:pt x="402" y="327"/>
                </a:cubicBezTo>
                <a:cubicBezTo>
                  <a:pt x="406" y="323"/>
                  <a:pt x="406" y="316"/>
                  <a:pt x="402" y="312"/>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6852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3.9</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FEATURES FROM mRMR</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9" name="Google Shape;131;p22"/>
          <p:cNvSpPr txBox="1"/>
          <p:nvPr/>
        </p:nvSpPr>
        <p:spPr>
          <a:xfrm>
            <a:off x="11187825" y="6368500"/>
            <a:ext cx="13566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a:p>
            <a:pPr marL="0" lvl="0" indent="0" algn="l" rtl="0">
              <a:spcBef>
                <a:spcPts val="0"/>
              </a:spcBef>
              <a:spcAft>
                <a:spcPts val="0"/>
              </a:spcAft>
              <a:buNone/>
            </a:pPr>
            <a:endParaRPr sz="2400" dirty="0"/>
          </a:p>
        </p:txBody>
      </p:sp>
      <p:pic>
        <p:nvPicPr>
          <p:cNvPr id="23" name="Google Shape;164;p24"/>
          <p:cNvPicPr preferRelativeResize="0"/>
          <p:nvPr/>
        </p:nvPicPr>
        <p:blipFill>
          <a:blip r:embed="rId3">
            <a:alphaModFix/>
          </a:blip>
          <a:stretch>
            <a:fillRect/>
          </a:stretch>
        </p:blipFill>
        <p:spPr>
          <a:xfrm>
            <a:off x="1337976" y="2273400"/>
            <a:ext cx="3411700" cy="3613050"/>
          </a:xfrm>
          <a:prstGeom prst="rect">
            <a:avLst/>
          </a:prstGeom>
          <a:noFill/>
          <a:ln>
            <a:noFill/>
          </a:ln>
        </p:spPr>
      </p:pic>
      <p:pic>
        <p:nvPicPr>
          <p:cNvPr id="24" name="Google Shape;165;p24"/>
          <p:cNvPicPr preferRelativeResize="0"/>
          <p:nvPr/>
        </p:nvPicPr>
        <p:blipFill>
          <a:blip r:embed="rId4">
            <a:alphaModFix/>
          </a:blip>
          <a:stretch>
            <a:fillRect/>
          </a:stretch>
        </p:blipFill>
        <p:spPr>
          <a:xfrm>
            <a:off x="6909950" y="2178150"/>
            <a:ext cx="3500875" cy="3708300"/>
          </a:xfrm>
          <a:prstGeom prst="rect">
            <a:avLst/>
          </a:prstGeom>
          <a:noFill/>
          <a:ln>
            <a:noFill/>
          </a:ln>
        </p:spPr>
      </p:pic>
      <p:sp>
        <p:nvSpPr>
          <p:cNvPr id="25" name="Rectangle 24"/>
          <p:cNvSpPr/>
          <p:nvPr/>
        </p:nvSpPr>
        <p:spPr>
          <a:xfrm>
            <a:off x="1214603"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37955" y="1666514"/>
            <a:ext cx="816249" cy="369332"/>
          </a:xfrm>
          <a:prstGeom prst="rect">
            <a:avLst/>
          </a:prstGeom>
          <a:solidFill>
            <a:schemeClr val="accent1"/>
          </a:solidFill>
        </p:spPr>
        <p:txBody>
          <a:bodyPr wrap="none">
            <a:spAutoFit/>
          </a:bodyPr>
          <a:lstStyle/>
          <a:p>
            <a:r>
              <a:rPr lang="en-US" dirty="0">
                <a:solidFill>
                  <a:schemeClr val="bg1"/>
                </a:solidFill>
              </a:rPr>
              <a:t>mRMR</a:t>
            </a:r>
          </a:p>
        </p:txBody>
      </p:sp>
      <p:sp>
        <p:nvSpPr>
          <p:cNvPr id="27" name="Rectangle 26"/>
          <p:cNvSpPr/>
          <p:nvPr/>
        </p:nvSpPr>
        <p:spPr>
          <a:xfrm>
            <a:off x="6758154" y="1876698"/>
            <a:ext cx="3652671" cy="44918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1506" y="1666514"/>
            <a:ext cx="2612254" cy="369332"/>
          </a:xfrm>
          <a:prstGeom prst="rect">
            <a:avLst/>
          </a:prstGeom>
          <a:solidFill>
            <a:schemeClr val="accent1"/>
          </a:solidFill>
        </p:spPr>
        <p:txBody>
          <a:bodyPr wrap="none">
            <a:spAutoFit/>
          </a:bodyPr>
          <a:lstStyle/>
          <a:p>
            <a:r>
              <a:rPr lang="en-US" dirty="0">
                <a:solidFill>
                  <a:schemeClr val="bg1"/>
                </a:solidFill>
              </a:rPr>
              <a:t>mRMR and weight classes</a:t>
            </a:r>
          </a:p>
        </p:txBody>
      </p:sp>
      <p:sp>
        <p:nvSpPr>
          <p:cNvPr id="29" name="Google Shape;166;p24"/>
          <p:cNvSpPr/>
          <p:nvPr/>
        </p:nvSpPr>
        <p:spPr>
          <a:xfrm>
            <a:off x="7924033" y="4524225"/>
            <a:ext cx="1805235"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6;p24"/>
          <p:cNvSpPr/>
          <p:nvPr/>
        </p:nvSpPr>
        <p:spPr>
          <a:xfrm>
            <a:off x="2294758" y="4552800"/>
            <a:ext cx="1805235"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508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3.10</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FEATURES FROM mRMR</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Conclusions based on findings</a:t>
            </a:r>
          </a:p>
        </p:txBody>
      </p:sp>
      <p:sp>
        <p:nvSpPr>
          <p:cNvPr id="2" name="Rectangle 1"/>
          <p:cNvSpPr/>
          <p:nvPr/>
        </p:nvSpPr>
        <p:spPr>
          <a:xfrm>
            <a:off x="3124200" y="3371046"/>
            <a:ext cx="6096000" cy="1754326"/>
          </a:xfrm>
          <a:prstGeom prst="rect">
            <a:avLst/>
          </a:prstGeom>
        </p:spPr>
        <p:txBody>
          <a:bodyPr>
            <a:spAutoFit/>
          </a:bodyPr>
          <a:lstStyle/>
          <a:p>
            <a:pPr marL="425450" lvl="0" indent="-285750">
              <a:buSzPts val="1400"/>
              <a:buFont typeface="Wingdings" panose="05000000000000000000" pitchFamily="2" charset="2"/>
              <a:buChar char="v"/>
            </a:pPr>
            <a:r>
              <a:rPr lang="en-US" dirty="0">
                <a:solidFill>
                  <a:schemeClr val="accent6"/>
                </a:solidFill>
              </a:rPr>
              <a:t>mMRM with class weight performed the best </a:t>
            </a:r>
            <a:r>
              <a:rPr lang="en-US" dirty="0"/>
              <a:t>is we consider specificity (0.7352) compared with </a:t>
            </a:r>
            <a:r>
              <a:rPr lang="en-US" dirty="0">
                <a:solidFill>
                  <a:schemeClr val="dk1"/>
                </a:solidFill>
              </a:rPr>
              <a:t>Relief (0.7311) and </a:t>
            </a:r>
            <a:r>
              <a:rPr lang="en-US" dirty="0"/>
              <a:t>GainRatio (0.7254) </a:t>
            </a:r>
          </a:p>
          <a:p>
            <a:pPr marL="139700" lvl="0">
              <a:buSzPts val="1400"/>
            </a:pPr>
            <a:endParaRPr lang="en-US" dirty="0"/>
          </a:p>
          <a:p>
            <a:pPr marL="425450" lvl="0" indent="-285750">
              <a:buSzPts val="1400"/>
              <a:buFont typeface="Wingdings" panose="05000000000000000000" pitchFamily="2" charset="2"/>
              <a:buChar char="v"/>
            </a:pPr>
            <a:r>
              <a:rPr lang="en-US" dirty="0"/>
              <a:t>We select mRMR as the best performing feature selection method in combination with class weight</a:t>
            </a:r>
          </a:p>
        </p:txBody>
      </p:sp>
      <p:sp>
        <p:nvSpPr>
          <p:cNvPr id="14" name="Rectangle 13"/>
          <p:cNvSpPr/>
          <p:nvPr/>
        </p:nvSpPr>
        <p:spPr>
          <a:xfrm>
            <a:off x="3038475" y="2557408"/>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939448" y="2002003"/>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6168193" y="2189294"/>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5248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mRMR &amp; KNN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Does KNN an impact of the model KPIs?</a:t>
            </a:r>
          </a:p>
        </p:txBody>
      </p:sp>
      <p:sp>
        <p:nvSpPr>
          <p:cNvPr id="2" name="Rectangle 1"/>
          <p:cNvSpPr/>
          <p:nvPr/>
        </p:nvSpPr>
        <p:spPr>
          <a:xfrm>
            <a:off x="3124200" y="3371046"/>
            <a:ext cx="6096000" cy="1200329"/>
          </a:xfrm>
          <a:prstGeom prst="rect">
            <a:avLst/>
          </a:prstGeom>
        </p:spPr>
        <p:txBody>
          <a:bodyPr>
            <a:spAutoFit/>
          </a:bodyPr>
          <a:lstStyle/>
          <a:p>
            <a:pPr marL="425450" lvl="0" indent="-285750">
              <a:buSzPts val="1400"/>
              <a:buFont typeface="Wingdings" panose="05000000000000000000" pitchFamily="2" charset="2"/>
              <a:buChar char="v"/>
            </a:pPr>
            <a:r>
              <a:rPr lang="en-US" dirty="0"/>
              <a:t>Main KPI to optimize Specificity</a:t>
            </a:r>
          </a:p>
          <a:p>
            <a:pPr marL="425450" lvl="0" indent="-285750">
              <a:buSzPts val="1400"/>
              <a:buFont typeface="Wingdings" panose="05000000000000000000" pitchFamily="2" charset="2"/>
              <a:buChar char="v"/>
            </a:pPr>
            <a:r>
              <a:rPr lang="en-US" dirty="0"/>
              <a:t>Secondary KPIs to improve if possible Sensitivity</a:t>
            </a:r>
          </a:p>
          <a:p>
            <a:pPr marL="425450" lvl="0" indent="-285750">
              <a:buSzPts val="1400"/>
              <a:buFont typeface="Wingdings" panose="05000000000000000000" pitchFamily="2" charset="2"/>
              <a:buChar char="v"/>
            </a:pPr>
            <a:r>
              <a:rPr lang="en-US" dirty="0"/>
              <a:t>We used KNN 4 and KNN 6</a:t>
            </a:r>
          </a:p>
          <a:p>
            <a:pPr marL="425450" lvl="0" indent="-285750">
              <a:buSzPts val="1400"/>
              <a:buFont typeface="Wingdings" panose="05000000000000000000" pitchFamily="2" charset="2"/>
              <a:buChar char="v"/>
            </a:pPr>
            <a:r>
              <a:rPr lang="en-US" dirty="0"/>
              <a:t>We also considered the computational time as a measure</a:t>
            </a:r>
          </a:p>
        </p:txBody>
      </p:sp>
      <p:sp>
        <p:nvSpPr>
          <p:cNvPr id="14" name="Rectangle 13"/>
          <p:cNvSpPr/>
          <p:nvPr/>
        </p:nvSpPr>
        <p:spPr>
          <a:xfrm>
            <a:off x="3038475" y="2557408"/>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939448" y="2002003"/>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6168193" y="2189294"/>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5936431" y="1994924"/>
            <a:ext cx="914479" cy="914479"/>
          </a:xfrm>
          <a:prstGeom prst="rect">
            <a:avLst/>
          </a:prstGeom>
        </p:spPr>
      </p:pic>
    </p:spTree>
    <p:extLst>
      <p:ext uri="{BB962C8B-B14F-4D97-AF65-F5344CB8AC3E}">
        <p14:creationId xmlns:p14="http://schemas.microsoft.com/office/powerpoint/2010/main" val="261935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3.12</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mRMR &amp; KNN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9" name="Google Shape;131;p22"/>
          <p:cNvSpPr txBox="1"/>
          <p:nvPr/>
        </p:nvSpPr>
        <p:spPr>
          <a:xfrm>
            <a:off x="11187825" y="6368500"/>
            <a:ext cx="13566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a:p>
            <a:pPr marL="0" lvl="0" indent="0" algn="l" rtl="0">
              <a:spcBef>
                <a:spcPts val="0"/>
              </a:spcBef>
              <a:spcAft>
                <a:spcPts val="0"/>
              </a:spcAft>
              <a:buNone/>
            </a:pPr>
            <a:endParaRPr sz="2400" dirty="0"/>
          </a:p>
        </p:txBody>
      </p:sp>
      <p:sp>
        <p:nvSpPr>
          <p:cNvPr id="25" name="Rectangle 24"/>
          <p:cNvSpPr/>
          <p:nvPr/>
        </p:nvSpPr>
        <p:spPr>
          <a:xfrm>
            <a:off x="1212590" y="1895080"/>
            <a:ext cx="3652671" cy="38961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37955" y="1666514"/>
            <a:ext cx="1404552" cy="369332"/>
          </a:xfrm>
          <a:prstGeom prst="rect">
            <a:avLst/>
          </a:prstGeom>
          <a:solidFill>
            <a:schemeClr val="accent1"/>
          </a:solidFill>
        </p:spPr>
        <p:txBody>
          <a:bodyPr wrap="none">
            <a:spAutoFit/>
          </a:bodyPr>
          <a:lstStyle/>
          <a:p>
            <a:r>
              <a:rPr lang="en-US" dirty="0">
                <a:solidFill>
                  <a:schemeClr val="bg1"/>
                </a:solidFill>
              </a:rPr>
              <a:t>mRMR KNN4</a:t>
            </a:r>
          </a:p>
        </p:txBody>
      </p:sp>
      <p:sp>
        <p:nvSpPr>
          <p:cNvPr id="27" name="Rectangle 26"/>
          <p:cNvSpPr/>
          <p:nvPr/>
        </p:nvSpPr>
        <p:spPr>
          <a:xfrm>
            <a:off x="6758154" y="1876698"/>
            <a:ext cx="3652671" cy="39145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1506" y="1666514"/>
            <a:ext cx="3410549" cy="369332"/>
          </a:xfrm>
          <a:prstGeom prst="rect">
            <a:avLst/>
          </a:prstGeom>
          <a:solidFill>
            <a:schemeClr val="accent1"/>
          </a:solidFill>
        </p:spPr>
        <p:txBody>
          <a:bodyPr wrap="none">
            <a:spAutoFit/>
          </a:bodyPr>
          <a:lstStyle/>
          <a:p>
            <a:r>
              <a:rPr lang="en-US" dirty="0">
                <a:solidFill>
                  <a:schemeClr val="bg1"/>
                </a:solidFill>
              </a:rPr>
              <a:t>mRMR and weight classes &amp; KNN4</a:t>
            </a:r>
          </a:p>
        </p:txBody>
      </p:sp>
      <p:pic>
        <p:nvPicPr>
          <p:cNvPr id="14" name="Google Shape;190;p27"/>
          <p:cNvPicPr preferRelativeResize="0"/>
          <p:nvPr/>
        </p:nvPicPr>
        <p:blipFill>
          <a:blip r:embed="rId3">
            <a:alphaModFix/>
          </a:blip>
          <a:stretch>
            <a:fillRect/>
          </a:stretch>
        </p:blipFill>
        <p:spPr>
          <a:xfrm>
            <a:off x="1346078" y="2178150"/>
            <a:ext cx="3111621" cy="3613050"/>
          </a:xfrm>
          <a:prstGeom prst="rect">
            <a:avLst/>
          </a:prstGeom>
          <a:noFill/>
          <a:ln>
            <a:noFill/>
          </a:ln>
        </p:spPr>
      </p:pic>
      <p:sp>
        <p:nvSpPr>
          <p:cNvPr id="30" name="Google Shape;166;p24"/>
          <p:cNvSpPr/>
          <p:nvPr/>
        </p:nvSpPr>
        <p:spPr>
          <a:xfrm>
            <a:off x="2211907" y="4445925"/>
            <a:ext cx="1805235"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91;p27"/>
          <p:cNvPicPr preferRelativeResize="0"/>
          <p:nvPr/>
        </p:nvPicPr>
        <p:blipFill>
          <a:blip r:embed="rId4">
            <a:alphaModFix/>
          </a:blip>
          <a:stretch>
            <a:fillRect/>
          </a:stretch>
        </p:blipFill>
        <p:spPr>
          <a:xfrm>
            <a:off x="7080096" y="2482876"/>
            <a:ext cx="2862239" cy="3154645"/>
          </a:xfrm>
          <a:prstGeom prst="rect">
            <a:avLst/>
          </a:prstGeom>
          <a:noFill/>
          <a:ln>
            <a:noFill/>
          </a:ln>
        </p:spPr>
      </p:pic>
      <p:sp>
        <p:nvSpPr>
          <p:cNvPr id="18" name="Google Shape;192;p27"/>
          <p:cNvSpPr/>
          <p:nvPr/>
        </p:nvSpPr>
        <p:spPr>
          <a:xfrm>
            <a:off x="7787633" y="4455156"/>
            <a:ext cx="1546549" cy="183945"/>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9;p27"/>
          <p:cNvSpPr txBox="1"/>
          <p:nvPr/>
        </p:nvSpPr>
        <p:spPr>
          <a:xfrm>
            <a:off x="1189326" y="5791200"/>
            <a:ext cx="7388617"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i="1" dirty="0"/>
              <a:t>Computational time KNN -&gt; executed in 18m 06s, finished 17:28:05 2018-11-07</a:t>
            </a:r>
            <a:endParaRPr sz="1000" i="1" dirty="0"/>
          </a:p>
          <a:p>
            <a:pPr marL="0" lvl="0" indent="0" algn="l" rtl="0">
              <a:spcBef>
                <a:spcPts val="0"/>
              </a:spcBef>
              <a:spcAft>
                <a:spcPts val="0"/>
              </a:spcAft>
              <a:buNone/>
            </a:pPr>
            <a:r>
              <a:rPr lang="es" sz="1000" i="1" dirty="0"/>
              <a:t>KNN altered the ranked featured on mRMR</a:t>
            </a:r>
            <a:endParaRPr sz="1000" i="1" dirty="0"/>
          </a:p>
        </p:txBody>
      </p:sp>
    </p:spTree>
    <p:extLst>
      <p:ext uri="{BB962C8B-B14F-4D97-AF65-F5344CB8AC3E}">
        <p14:creationId xmlns:p14="http://schemas.microsoft.com/office/powerpoint/2010/main" val="229954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3.13</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mRMR &amp; KNN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9" name="Google Shape;131;p22"/>
          <p:cNvSpPr txBox="1"/>
          <p:nvPr/>
        </p:nvSpPr>
        <p:spPr>
          <a:xfrm>
            <a:off x="11187825" y="6368500"/>
            <a:ext cx="1356600"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a:p>
            <a:pPr marL="0" lvl="0" indent="0" algn="l" rtl="0">
              <a:spcBef>
                <a:spcPts val="0"/>
              </a:spcBef>
              <a:spcAft>
                <a:spcPts val="0"/>
              </a:spcAft>
              <a:buNone/>
            </a:pPr>
            <a:endParaRPr sz="2400" dirty="0"/>
          </a:p>
        </p:txBody>
      </p:sp>
      <p:sp>
        <p:nvSpPr>
          <p:cNvPr id="25" name="Rectangle 24"/>
          <p:cNvSpPr/>
          <p:nvPr/>
        </p:nvSpPr>
        <p:spPr>
          <a:xfrm>
            <a:off x="1214603" y="1876698"/>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37955" y="1666514"/>
            <a:ext cx="1404552" cy="369332"/>
          </a:xfrm>
          <a:prstGeom prst="rect">
            <a:avLst/>
          </a:prstGeom>
          <a:solidFill>
            <a:schemeClr val="accent1"/>
          </a:solidFill>
        </p:spPr>
        <p:txBody>
          <a:bodyPr wrap="none">
            <a:spAutoFit/>
          </a:bodyPr>
          <a:lstStyle/>
          <a:p>
            <a:r>
              <a:rPr lang="en-US" dirty="0">
                <a:solidFill>
                  <a:schemeClr val="bg1"/>
                </a:solidFill>
              </a:rPr>
              <a:t>mRMR KNN6</a:t>
            </a:r>
          </a:p>
        </p:txBody>
      </p:sp>
      <p:sp>
        <p:nvSpPr>
          <p:cNvPr id="27" name="Rectangle 26"/>
          <p:cNvSpPr/>
          <p:nvPr/>
        </p:nvSpPr>
        <p:spPr>
          <a:xfrm>
            <a:off x="6758154" y="1876698"/>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1506" y="1666514"/>
            <a:ext cx="3410549" cy="369332"/>
          </a:xfrm>
          <a:prstGeom prst="rect">
            <a:avLst/>
          </a:prstGeom>
          <a:solidFill>
            <a:schemeClr val="accent1"/>
          </a:solidFill>
        </p:spPr>
        <p:txBody>
          <a:bodyPr wrap="none">
            <a:spAutoFit/>
          </a:bodyPr>
          <a:lstStyle/>
          <a:p>
            <a:r>
              <a:rPr lang="en-US" dirty="0">
                <a:solidFill>
                  <a:schemeClr val="bg1"/>
                </a:solidFill>
              </a:rPr>
              <a:t>mRMR and weight classes &amp; KNN6</a:t>
            </a:r>
          </a:p>
        </p:txBody>
      </p:sp>
      <p:pic>
        <p:nvPicPr>
          <p:cNvPr id="14" name="Google Shape;203;p28"/>
          <p:cNvPicPr preferRelativeResize="0"/>
          <p:nvPr/>
        </p:nvPicPr>
        <p:blipFill>
          <a:blip r:embed="rId3">
            <a:alphaModFix/>
          </a:blip>
          <a:stretch>
            <a:fillRect/>
          </a:stretch>
        </p:blipFill>
        <p:spPr>
          <a:xfrm>
            <a:off x="1340439" y="2100532"/>
            <a:ext cx="3241086" cy="3709718"/>
          </a:xfrm>
          <a:prstGeom prst="rect">
            <a:avLst/>
          </a:prstGeom>
          <a:noFill/>
          <a:ln>
            <a:noFill/>
          </a:ln>
        </p:spPr>
      </p:pic>
      <p:sp>
        <p:nvSpPr>
          <p:cNvPr id="30" name="Google Shape;166;p24"/>
          <p:cNvSpPr/>
          <p:nvPr/>
        </p:nvSpPr>
        <p:spPr>
          <a:xfrm>
            <a:off x="2262173" y="4440102"/>
            <a:ext cx="1805235"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204;p28"/>
          <p:cNvPicPr preferRelativeResize="0"/>
          <p:nvPr/>
        </p:nvPicPr>
        <p:blipFill>
          <a:blip r:embed="rId4">
            <a:alphaModFix/>
          </a:blip>
          <a:stretch>
            <a:fillRect/>
          </a:stretch>
        </p:blipFill>
        <p:spPr>
          <a:xfrm>
            <a:off x="6934366" y="2277974"/>
            <a:ext cx="3300246" cy="3689250"/>
          </a:xfrm>
          <a:prstGeom prst="rect">
            <a:avLst/>
          </a:prstGeom>
          <a:noFill/>
          <a:ln>
            <a:noFill/>
          </a:ln>
        </p:spPr>
      </p:pic>
      <p:sp>
        <p:nvSpPr>
          <p:cNvPr id="16" name="Google Shape;205;p28"/>
          <p:cNvSpPr/>
          <p:nvPr/>
        </p:nvSpPr>
        <p:spPr>
          <a:xfrm>
            <a:off x="7618724" y="4586796"/>
            <a:ext cx="2096775" cy="162919"/>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2;p28"/>
          <p:cNvSpPr txBox="1"/>
          <p:nvPr/>
        </p:nvSpPr>
        <p:spPr>
          <a:xfrm>
            <a:off x="1214603" y="5911129"/>
            <a:ext cx="6927600" cy="3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i="1" dirty="0"/>
              <a:t>Computational time KNN -&gt; executed in 21m 12s, finished 17:02:24 2018-11-07</a:t>
            </a:r>
            <a:endParaRPr sz="1000" i="1" dirty="0"/>
          </a:p>
          <a:p>
            <a:pPr marL="0" lvl="0" indent="0" algn="l" rtl="0">
              <a:spcBef>
                <a:spcPts val="0"/>
              </a:spcBef>
              <a:spcAft>
                <a:spcPts val="0"/>
              </a:spcAft>
              <a:buNone/>
            </a:pPr>
            <a:r>
              <a:rPr lang="es" sz="1000" i="1" dirty="0"/>
              <a:t>KNN(6) altered the ranked featured on mRMR also the ranked by KNN(4)</a:t>
            </a:r>
            <a:endParaRPr sz="1000" i="1" dirty="0"/>
          </a:p>
        </p:txBody>
      </p:sp>
    </p:spTree>
    <p:extLst>
      <p:ext uri="{BB962C8B-B14F-4D97-AF65-F5344CB8AC3E}">
        <p14:creationId xmlns:p14="http://schemas.microsoft.com/office/powerpoint/2010/main" val="4230538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251285"/>
            <a:ext cx="3920490" cy="1015663"/>
          </a:xfrm>
          <a:prstGeom prst="rect">
            <a:avLst/>
          </a:prstGeom>
          <a:solidFill>
            <a:schemeClr val="bg1"/>
          </a:solidFill>
          <a:ln>
            <a:noFill/>
          </a:ln>
        </p:spPr>
        <p:txBody>
          <a:bodyPr wrap="square">
            <a:spAutoFit/>
          </a:bodyPr>
          <a:lstStyle/>
          <a:p>
            <a:r>
              <a:rPr lang="en-US" sz="6000" b="1" dirty="0">
                <a:solidFill>
                  <a:schemeClr val="bg1"/>
                </a:solidFill>
                <a:latin typeface="Calibri Light" panose="020F0302020204030204" pitchFamily="34" charset="0"/>
                <a:cs typeface="Calibri Light" panose="020F0302020204030204" pitchFamily="34" charset="0"/>
              </a:rPr>
              <a:t>1.1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AGENDA</a:t>
            </a:r>
          </a:p>
        </p:txBody>
      </p:sp>
      <p:cxnSp>
        <p:nvCxnSpPr>
          <p:cNvPr id="23" name="Straight Connector 22"/>
          <p:cNvCxnSpPr/>
          <p:nvPr/>
        </p:nvCxnSpPr>
        <p:spPr>
          <a:xfrm>
            <a:off x="1318532" y="2215737"/>
            <a:ext cx="730567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18532" y="2920587"/>
            <a:ext cx="730567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318532" y="3625437"/>
            <a:ext cx="730567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318532" y="4330287"/>
            <a:ext cx="7305675"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18532" y="5035137"/>
            <a:ext cx="7305675" cy="9525"/>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1531917" y="1600155"/>
            <a:ext cx="462890" cy="46385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10000"/>
                  </a:schemeClr>
                </a:solidFill>
                <a:latin typeface="+mj-lt"/>
              </a:rPr>
              <a:t>1</a:t>
            </a:r>
          </a:p>
        </p:txBody>
      </p:sp>
      <p:sp>
        <p:nvSpPr>
          <p:cNvPr id="30" name="Oval 29"/>
          <p:cNvSpPr/>
          <p:nvPr/>
        </p:nvSpPr>
        <p:spPr>
          <a:xfrm>
            <a:off x="1531917" y="2383716"/>
            <a:ext cx="462890" cy="42729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25000"/>
                  </a:schemeClr>
                </a:solidFill>
                <a:latin typeface="+mj-lt"/>
              </a:rPr>
              <a:t>2</a:t>
            </a:r>
          </a:p>
        </p:txBody>
      </p:sp>
      <p:sp>
        <p:nvSpPr>
          <p:cNvPr id="31" name="Oval 30"/>
          <p:cNvSpPr/>
          <p:nvPr/>
        </p:nvSpPr>
        <p:spPr>
          <a:xfrm>
            <a:off x="1531917" y="3115553"/>
            <a:ext cx="462890" cy="41102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2">
                    <a:lumMod val="25000"/>
                  </a:schemeClr>
                </a:solidFill>
                <a:latin typeface="+mj-lt"/>
              </a:rPr>
              <a:t>3</a:t>
            </a:r>
          </a:p>
        </p:txBody>
      </p:sp>
      <p:sp>
        <p:nvSpPr>
          <p:cNvPr id="32" name="Oval 31"/>
          <p:cNvSpPr/>
          <p:nvPr/>
        </p:nvSpPr>
        <p:spPr>
          <a:xfrm>
            <a:off x="1531917" y="3810529"/>
            <a:ext cx="462890" cy="41102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85000"/>
                  </a:schemeClr>
                </a:solidFill>
                <a:latin typeface="+mj-lt"/>
              </a:rPr>
              <a:t>4</a:t>
            </a:r>
          </a:p>
        </p:txBody>
      </p:sp>
      <p:sp>
        <p:nvSpPr>
          <p:cNvPr id="33" name="Oval 32"/>
          <p:cNvSpPr/>
          <p:nvPr/>
        </p:nvSpPr>
        <p:spPr>
          <a:xfrm>
            <a:off x="1531917" y="4467226"/>
            <a:ext cx="462890" cy="41102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mj-lt"/>
              </a:rPr>
              <a:t>5</a:t>
            </a:r>
          </a:p>
        </p:txBody>
      </p:sp>
      <p:sp>
        <p:nvSpPr>
          <p:cNvPr id="34" name="Rectangle 33"/>
          <p:cNvSpPr/>
          <p:nvPr/>
        </p:nvSpPr>
        <p:spPr>
          <a:xfrm>
            <a:off x="2088836" y="1565103"/>
            <a:ext cx="1061894" cy="523220"/>
          </a:xfrm>
          <a:prstGeom prst="rect">
            <a:avLst/>
          </a:prstGeom>
        </p:spPr>
        <p:txBody>
          <a:bodyPr wrap="none">
            <a:spAutoFit/>
          </a:bodyPr>
          <a:lstStyle/>
          <a:p>
            <a:r>
              <a:rPr lang="en-US" sz="2800" dirty="0"/>
              <a:t>Recap</a:t>
            </a:r>
          </a:p>
        </p:txBody>
      </p:sp>
      <p:sp>
        <p:nvSpPr>
          <p:cNvPr id="35" name="Rectangle 34"/>
          <p:cNvSpPr/>
          <p:nvPr/>
        </p:nvSpPr>
        <p:spPr>
          <a:xfrm>
            <a:off x="2088836" y="2287787"/>
            <a:ext cx="3005310" cy="523220"/>
          </a:xfrm>
          <a:prstGeom prst="rect">
            <a:avLst/>
          </a:prstGeom>
        </p:spPr>
        <p:txBody>
          <a:bodyPr wrap="none">
            <a:spAutoFit/>
          </a:bodyPr>
          <a:lstStyle/>
          <a:p>
            <a:r>
              <a:rPr lang="en-US" sz="2800" dirty="0"/>
              <a:t>Logistic Regression </a:t>
            </a:r>
          </a:p>
        </p:txBody>
      </p:sp>
      <p:sp>
        <p:nvSpPr>
          <p:cNvPr id="36" name="Rectangle 35"/>
          <p:cNvSpPr/>
          <p:nvPr/>
        </p:nvSpPr>
        <p:spPr>
          <a:xfrm>
            <a:off x="2088836" y="3051871"/>
            <a:ext cx="2899448" cy="523220"/>
          </a:xfrm>
          <a:prstGeom prst="rect">
            <a:avLst/>
          </a:prstGeom>
        </p:spPr>
        <p:txBody>
          <a:bodyPr wrap="none">
            <a:spAutoFit/>
          </a:bodyPr>
          <a:lstStyle/>
          <a:p>
            <a:r>
              <a:rPr lang="en-US" sz="2800" dirty="0"/>
              <a:t>Testing Hypothesis</a:t>
            </a:r>
          </a:p>
        </p:txBody>
      </p:sp>
      <p:sp>
        <p:nvSpPr>
          <p:cNvPr id="37" name="Rectangle 36"/>
          <p:cNvSpPr/>
          <p:nvPr/>
        </p:nvSpPr>
        <p:spPr>
          <a:xfrm>
            <a:off x="2055816" y="3752699"/>
            <a:ext cx="3251980" cy="523220"/>
          </a:xfrm>
          <a:prstGeom prst="rect">
            <a:avLst/>
          </a:prstGeom>
        </p:spPr>
        <p:txBody>
          <a:bodyPr wrap="none">
            <a:spAutoFit/>
          </a:bodyPr>
          <a:lstStyle/>
          <a:p>
            <a:r>
              <a:rPr lang="en-US" sz="2800" dirty="0"/>
              <a:t>Project Management</a:t>
            </a:r>
          </a:p>
        </p:txBody>
      </p:sp>
      <p:sp>
        <p:nvSpPr>
          <p:cNvPr id="38" name="Rectangle 37"/>
          <p:cNvSpPr/>
          <p:nvPr/>
        </p:nvSpPr>
        <p:spPr>
          <a:xfrm>
            <a:off x="2088836" y="4411126"/>
            <a:ext cx="1707903" cy="523220"/>
          </a:xfrm>
          <a:prstGeom prst="rect">
            <a:avLst/>
          </a:prstGeom>
        </p:spPr>
        <p:txBody>
          <a:bodyPr wrap="none">
            <a:spAutoFit/>
          </a:bodyPr>
          <a:lstStyle/>
          <a:p>
            <a:r>
              <a:rPr lang="en-US" sz="2800" dirty="0"/>
              <a:t>Next steps</a:t>
            </a:r>
          </a:p>
        </p:txBody>
      </p:sp>
      <p:sp>
        <p:nvSpPr>
          <p:cNvPr id="2" name="Rectangle 1"/>
          <p:cNvSpPr/>
          <p:nvPr/>
        </p:nvSpPr>
        <p:spPr>
          <a:xfrm>
            <a:off x="6166483" y="1683409"/>
            <a:ext cx="2446504" cy="369332"/>
          </a:xfrm>
          <a:prstGeom prst="rect">
            <a:avLst/>
          </a:prstGeom>
        </p:spPr>
        <p:txBody>
          <a:bodyPr wrap="none">
            <a:spAutoFit/>
          </a:bodyPr>
          <a:lstStyle/>
          <a:p>
            <a:pPr lvl="0" defTabSz="684213" eaLnBrk="0" fontAlgn="base" hangingPunct="0">
              <a:spcAft>
                <a:spcPct val="0"/>
              </a:spcAft>
              <a:buSzPct val="65000"/>
              <a:defRPr/>
            </a:pPr>
            <a:r>
              <a:rPr lang="en-US" dirty="0"/>
              <a:t>11:30 a.m. –  </a:t>
            </a:r>
            <a:r>
              <a:rPr lang="en-US" dirty="0">
                <a:solidFill>
                  <a:prstClr val="black"/>
                </a:solidFill>
              </a:rPr>
              <a:t>11:35 </a:t>
            </a:r>
            <a:r>
              <a:rPr lang="en-US" dirty="0"/>
              <a:t>a.m.</a:t>
            </a:r>
          </a:p>
        </p:txBody>
      </p:sp>
      <p:sp>
        <p:nvSpPr>
          <p:cNvPr id="39" name="Rectangle 38"/>
          <p:cNvSpPr/>
          <p:nvPr/>
        </p:nvSpPr>
        <p:spPr>
          <a:xfrm>
            <a:off x="6166483" y="2409470"/>
            <a:ext cx="2446504" cy="369332"/>
          </a:xfrm>
          <a:prstGeom prst="rect">
            <a:avLst/>
          </a:prstGeom>
        </p:spPr>
        <p:txBody>
          <a:bodyPr wrap="none">
            <a:spAutoFit/>
          </a:bodyPr>
          <a:lstStyle/>
          <a:p>
            <a:pPr lvl="0" defTabSz="684213" eaLnBrk="0" fontAlgn="base" hangingPunct="0">
              <a:spcAft>
                <a:spcPct val="0"/>
              </a:spcAft>
              <a:buSzPct val="65000"/>
              <a:defRPr/>
            </a:pPr>
            <a:r>
              <a:rPr lang="en-US" dirty="0"/>
              <a:t>11:35 a.m. –  </a:t>
            </a:r>
            <a:r>
              <a:rPr lang="en-US" dirty="0">
                <a:solidFill>
                  <a:prstClr val="black"/>
                </a:solidFill>
              </a:rPr>
              <a:t>11:40 </a:t>
            </a:r>
            <a:r>
              <a:rPr lang="en-US" dirty="0"/>
              <a:t>a.m.</a:t>
            </a:r>
          </a:p>
        </p:txBody>
      </p:sp>
      <p:sp>
        <p:nvSpPr>
          <p:cNvPr id="40" name="Rectangle 39"/>
          <p:cNvSpPr/>
          <p:nvPr/>
        </p:nvSpPr>
        <p:spPr>
          <a:xfrm>
            <a:off x="6166483" y="3165364"/>
            <a:ext cx="2446504" cy="369332"/>
          </a:xfrm>
          <a:prstGeom prst="rect">
            <a:avLst/>
          </a:prstGeom>
        </p:spPr>
        <p:txBody>
          <a:bodyPr wrap="none">
            <a:spAutoFit/>
          </a:bodyPr>
          <a:lstStyle/>
          <a:p>
            <a:pPr lvl="0" defTabSz="684213" eaLnBrk="0" fontAlgn="base" hangingPunct="0">
              <a:spcAft>
                <a:spcPct val="0"/>
              </a:spcAft>
              <a:buSzPct val="65000"/>
              <a:defRPr/>
            </a:pPr>
            <a:r>
              <a:rPr lang="en-US" dirty="0"/>
              <a:t>11:40 a.m. –  </a:t>
            </a:r>
            <a:r>
              <a:rPr lang="en-US" dirty="0">
                <a:solidFill>
                  <a:prstClr val="black"/>
                </a:solidFill>
              </a:rPr>
              <a:t>11:50 </a:t>
            </a:r>
            <a:r>
              <a:rPr lang="en-US" dirty="0"/>
              <a:t>a.m.</a:t>
            </a:r>
          </a:p>
        </p:txBody>
      </p:sp>
      <p:sp>
        <p:nvSpPr>
          <p:cNvPr id="41" name="Rectangle 40"/>
          <p:cNvSpPr/>
          <p:nvPr/>
        </p:nvSpPr>
        <p:spPr>
          <a:xfrm>
            <a:off x="6166483" y="3859577"/>
            <a:ext cx="2457724" cy="369332"/>
          </a:xfrm>
          <a:prstGeom prst="rect">
            <a:avLst/>
          </a:prstGeom>
        </p:spPr>
        <p:txBody>
          <a:bodyPr wrap="none">
            <a:spAutoFit/>
          </a:bodyPr>
          <a:lstStyle/>
          <a:p>
            <a:pPr lvl="0" defTabSz="684213" eaLnBrk="0" fontAlgn="base" hangingPunct="0">
              <a:spcAft>
                <a:spcPct val="0"/>
              </a:spcAft>
              <a:buSzPct val="65000"/>
              <a:defRPr/>
            </a:pPr>
            <a:r>
              <a:rPr lang="en-US" dirty="0"/>
              <a:t>11:55 a.m. –  </a:t>
            </a:r>
            <a:r>
              <a:rPr lang="en-US" dirty="0">
                <a:solidFill>
                  <a:prstClr val="black"/>
                </a:solidFill>
              </a:rPr>
              <a:t>12:00 p</a:t>
            </a:r>
            <a:r>
              <a:rPr lang="en-US" dirty="0"/>
              <a:t>.m.</a:t>
            </a:r>
          </a:p>
        </p:txBody>
      </p:sp>
      <p:sp>
        <p:nvSpPr>
          <p:cNvPr id="42" name="Rectangle 41"/>
          <p:cNvSpPr/>
          <p:nvPr/>
        </p:nvSpPr>
        <p:spPr>
          <a:xfrm>
            <a:off x="6166483" y="4565014"/>
            <a:ext cx="2468946" cy="369332"/>
          </a:xfrm>
          <a:prstGeom prst="rect">
            <a:avLst/>
          </a:prstGeom>
        </p:spPr>
        <p:txBody>
          <a:bodyPr wrap="none">
            <a:spAutoFit/>
          </a:bodyPr>
          <a:lstStyle/>
          <a:p>
            <a:pPr lvl="0" defTabSz="684213" eaLnBrk="0" fontAlgn="base" hangingPunct="0">
              <a:spcAft>
                <a:spcPct val="0"/>
              </a:spcAft>
              <a:buSzPct val="65000"/>
              <a:defRPr/>
            </a:pPr>
            <a:r>
              <a:rPr lang="en-US" dirty="0"/>
              <a:t>12:00 p.m. –  </a:t>
            </a:r>
            <a:r>
              <a:rPr lang="en-US" dirty="0">
                <a:solidFill>
                  <a:prstClr val="black"/>
                </a:solidFill>
              </a:rPr>
              <a:t>12:05 p</a:t>
            </a:r>
            <a:r>
              <a:rPr lang="en-US" dirty="0"/>
              <a:t>.m.</a:t>
            </a:r>
          </a:p>
        </p:txBody>
      </p:sp>
    </p:spTree>
    <p:extLst>
      <p:ext uri="{BB962C8B-B14F-4D97-AF65-F5344CB8AC3E}">
        <p14:creationId xmlns:p14="http://schemas.microsoft.com/office/powerpoint/2010/main" val="4003863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0345182" y="3322911"/>
            <a:ext cx="1563963" cy="17754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3.14</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USING mRMR &amp; KNN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Conclusions based on findings</a:t>
            </a:r>
          </a:p>
        </p:txBody>
      </p:sp>
      <p:sp>
        <p:nvSpPr>
          <p:cNvPr id="2" name="Rectangle 1"/>
          <p:cNvSpPr/>
          <p:nvPr/>
        </p:nvSpPr>
        <p:spPr>
          <a:xfrm>
            <a:off x="3120193" y="2554307"/>
            <a:ext cx="6096000" cy="3416320"/>
          </a:xfrm>
          <a:prstGeom prst="rect">
            <a:avLst/>
          </a:prstGeom>
        </p:spPr>
        <p:txBody>
          <a:bodyPr>
            <a:spAutoFit/>
          </a:bodyPr>
          <a:lstStyle/>
          <a:p>
            <a:pPr marL="425450" lvl="0" indent="-285750">
              <a:buSzPts val="1400"/>
              <a:buFont typeface="Wingdings" panose="05000000000000000000" pitchFamily="2" charset="2"/>
              <a:buChar char="v"/>
            </a:pPr>
            <a:r>
              <a:rPr lang="en-US" dirty="0"/>
              <a:t>The higher neighborhood (k) increase the computation time. KNN 4 was executed in 18m 6s and KNN 6 was executed in 21m 12s</a:t>
            </a:r>
          </a:p>
          <a:p>
            <a:pPr marL="425450" lvl="0" indent="-285750">
              <a:buSzPts val="1400"/>
              <a:buFont typeface="Wingdings" panose="05000000000000000000" pitchFamily="2" charset="2"/>
              <a:buChar char="v"/>
            </a:pPr>
            <a:r>
              <a:rPr lang="en-US" dirty="0">
                <a:solidFill>
                  <a:schemeClr val="accent1"/>
                </a:solidFill>
              </a:rPr>
              <a:t>KNN 6 and KNN 4 showed better </a:t>
            </a:r>
            <a:r>
              <a:rPr lang="en-US" dirty="0" err="1">
                <a:solidFill>
                  <a:schemeClr val="accent1"/>
                </a:solidFill>
              </a:rPr>
              <a:t>Acc</a:t>
            </a:r>
            <a:r>
              <a:rPr lang="en-US" dirty="0">
                <a:solidFill>
                  <a:schemeClr val="accent1"/>
                </a:solidFill>
              </a:rPr>
              <a:t> for mRMR without weighted class</a:t>
            </a:r>
          </a:p>
          <a:p>
            <a:pPr marL="425450" lvl="0" indent="-285750">
              <a:buSzPts val="1400"/>
              <a:buFont typeface="Wingdings" panose="05000000000000000000" pitchFamily="2" charset="2"/>
              <a:buChar char="v"/>
            </a:pPr>
            <a:r>
              <a:rPr lang="en-US" dirty="0"/>
              <a:t>KNN 6 and KNN 4 showed the </a:t>
            </a:r>
            <a:r>
              <a:rPr lang="en-US" dirty="0">
                <a:solidFill>
                  <a:schemeClr val="accent6"/>
                </a:solidFill>
              </a:rPr>
              <a:t>same specificity </a:t>
            </a:r>
            <a:r>
              <a:rPr lang="en-US" dirty="0"/>
              <a:t>for mRMR with weighted class but </a:t>
            </a:r>
            <a:r>
              <a:rPr lang="en-US" dirty="0">
                <a:solidFill>
                  <a:srgbClr val="FF0000"/>
                </a:solidFill>
              </a:rPr>
              <a:t>worst specificity compared to mean imputation </a:t>
            </a:r>
            <a:r>
              <a:rPr lang="en-US" dirty="0"/>
              <a:t>for mRMR with weighted class</a:t>
            </a:r>
          </a:p>
          <a:p>
            <a:pPr marL="425450" lvl="0" indent="-285750">
              <a:buSzPts val="1400"/>
              <a:buFont typeface="Wingdings" panose="05000000000000000000" pitchFamily="2" charset="2"/>
              <a:buChar char="v"/>
            </a:pPr>
            <a:r>
              <a:rPr lang="en-US" dirty="0">
                <a:solidFill>
                  <a:schemeClr val="accent2"/>
                </a:solidFill>
              </a:rPr>
              <a:t>KNN does not improve specificity for mRMR using Logistic Regression</a:t>
            </a:r>
            <a:r>
              <a:rPr lang="en-US" dirty="0"/>
              <a:t> but no assumptions made about other classification algorithm e.g. same performance while using Random Forest</a:t>
            </a:r>
          </a:p>
        </p:txBody>
      </p:sp>
      <p:sp>
        <p:nvSpPr>
          <p:cNvPr id="14" name="Rectangle 13"/>
          <p:cNvSpPr/>
          <p:nvPr/>
        </p:nvSpPr>
        <p:spPr>
          <a:xfrm>
            <a:off x="3038475" y="2224033"/>
            <a:ext cx="6610350" cy="43005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939448" y="1668628"/>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6168193" y="1855919"/>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ounded Rectangle 9"/>
          <p:cNvSpPr/>
          <p:nvPr/>
        </p:nvSpPr>
        <p:spPr bwMode="auto">
          <a:xfrm>
            <a:off x="9887671" y="3739186"/>
            <a:ext cx="913752" cy="913752"/>
          </a:xfrm>
          <a:prstGeom prst="round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grpSp>
        <p:nvGrpSpPr>
          <p:cNvPr id="11" name="Group 10"/>
          <p:cNvGrpSpPr/>
          <p:nvPr/>
        </p:nvGrpSpPr>
        <p:grpSpPr>
          <a:xfrm>
            <a:off x="10095744" y="3907801"/>
            <a:ext cx="550948" cy="634362"/>
            <a:chOff x="6007870" y="5560468"/>
            <a:chExt cx="823428" cy="948096"/>
          </a:xfrm>
          <a:solidFill>
            <a:schemeClr val="bg1"/>
          </a:solidFill>
        </p:grpSpPr>
        <p:sp>
          <p:nvSpPr>
            <p:cNvPr id="12" name="Freeform 1218"/>
            <p:cNvSpPr>
              <a:spLocks/>
            </p:cNvSpPr>
            <p:nvPr/>
          </p:nvSpPr>
          <p:spPr bwMode="auto">
            <a:xfrm>
              <a:off x="6184634" y="5815792"/>
              <a:ext cx="173193" cy="173193"/>
            </a:xfrm>
            <a:custGeom>
              <a:avLst/>
              <a:gdLst>
                <a:gd name="T0" fmla="*/ 1 w 386"/>
                <a:gd name="T1" fmla="*/ 173 h 386"/>
                <a:gd name="T2" fmla="*/ 8 w 386"/>
                <a:gd name="T3" fmla="*/ 136 h 386"/>
                <a:gd name="T4" fmla="*/ 24 w 386"/>
                <a:gd name="T5" fmla="*/ 101 h 386"/>
                <a:gd name="T6" fmla="*/ 44 w 386"/>
                <a:gd name="T7" fmla="*/ 70 h 386"/>
                <a:gd name="T8" fmla="*/ 70 w 386"/>
                <a:gd name="T9" fmla="*/ 44 h 386"/>
                <a:gd name="T10" fmla="*/ 101 w 386"/>
                <a:gd name="T11" fmla="*/ 22 h 386"/>
                <a:gd name="T12" fmla="*/ 136 w 386"/>
                <a:gd name="T13" fmla="*/ 8 h 386"/>
                <a:gd name="T14" fmla="*/ 174 w 386"/>
                <a:gd name="T15" fmla="*/ 1 h 386"/>
                <a:gd name="T16" fmla="*/ 214 w 386"/>
                <a:gd name="T17" fmla="*/ 1 h 386"/>
                <a:gd name="T18" fmla="*/ 250 w 386"/>
                <a:gd name="T19" fmla="*/ 8 h 386"/>
                <a:gd name="T20" fmla="*/ 286 w 386"/>
                <a:gd name="T21" fmla="*/ 22 h 386"/>
                <a:gd name="T22" fmla="*/ 316 w 386"/>
                <a:gd name="T23" fmla="*/ 44 h 386"/>
                <a:gd name="T24" fmla="*/ 343 w 386"/>
                <a:gd name="T25" fmla="*/ 70 h 386"/>
                <a:gd name="T26" fmla="*/ 364 w 386"/>
                <a:gd name="T27" fmla="*/ 101 h 386"/>
                <a:gd name="T28" fmla="*/ 378 w 386"/>
                <a:gd name="T29" fmla="*/ 136 h 386"/>
                <a:gd name="T30" fmla="*/ 386 w 386"/>
                <a:gd name="T31" fmla="*/ 173 h 386"/>
                <a:gd name="T32" fmla="*/ 386 w 386"/>
                <a:gd name="T33" fmla="*/ 212 h 386"/>
                <a:gd name="T34" fmla="*/ 378 w 386"/>
                <a:gd name="T35" fmla="*/ 250 h 386"/>
                <a:gd name="T36" fmla="*/ 364 w 386"/>
                <a:gd name="T37" fmla="*/ 285 h 386"/>
                <a:gd name="T38" fmla="*/ 343 w 386"/>
                <a:gd name="T39" fmla="*/ 316 h 386"/>
                <a:gd name="T40" fmla="*/ 316 w 386"/>
                <a:gd name="T41" fmla="*/ 342 h 386"/>
                <a:gd name="T42" fmla="*/ 286 w 386"/>
                <a:gd name="T43" fmla="*/ 363 h 386"/>
                <a:gd name="T44" fmla="*/ 250 w 386"/>
                <a:gd name="T45" fmla="*/ 378 h 386"/>
                <a:gd name="T46" fmla="*/ 214 w 386"/>
                <a:gd name="T47" fmla="*/ 385 h 386"/>
                <a:gd name="T48" fmla="*/ 174 w 386"/>
                <a:gd name="T49" fmla="*/ 385 h 386"/>
                <a:gd name="T50" fmla="*/ 136 w 386"/>
                <a:gd name="T51" fmla="*/ 378 h 386"/>
                <a:gd name="T52" fmla="*/ 101 w 386"/>
                <a:gd name="T53" fmla="*/ 363 h 386"/>
                <a:gd name="T54" fmla="*/ 70 w 386"/>
                <a:gd name="T55" fmla="*/ 342 h 386"/>
                <a:gd name="T56" fmla="*/ 44 w 386"/>
                <a:gd name="T57" fmla="*/ 316 h 386"/>
                <a:gd name="T58" fmla="*/ 24 w 386"/>
                <a:gd name="T59" fmla="*/ 285 h 386"/>
                <a:gd name="T60" fmla="*/ 8 w 386"/>
                <a:gd name="T61" fmla="*/ 250 h 386"/>
                <a:gd name="T62" fmla="*/ 1 w 386"/>
                <a:gd name="T63" fmla="*/ 21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6" h="386">
                  <a:moveTo>
                    <a:pt x="0" y="193"/>
                  </a:moveTo>
                  <a:lnTo>
                    <a:pt x="1" y="173"/>
                  </a:lnTo>
                  <a:lnTo>
                    <a:pt x="4" y="154"/>
                  </a:lnTo>
                  <a:lnTo>
                    <a:pt x="8" y="136"/>
                  </a:lnTo>
                  <a:lnTo>
                    <a:pt x="15" y="117"/>
                  </a:lnTo>
                  <a:lnTo>
                    <a:pt x="24" y="101"/>
                  </a:lnTo>
                  <a:lnTo>
                    <a:pt x="33" y="85"/>
                  </a:lnTo>
                  <a:lnTo>
                    <a:pt x="44" y="70"/>
                  </a:lnTo>
                  <a:lnTo>
                    <a:pt x="56" y="56"/>
                  </a:lnTo>
                  <a:lnTo>
                    <a:pt x="70" y="44"/>
                  </a:lnTo>
                  <a:lnTo>
                    <a:pt x="85" y="32"/>
                  </a:lnTo>
                  <a:lnTo>
                    <a:pt x="101" y="22"/>
                  </a:lnTo>
                  <a:lnTo>
                    <a:pt x="118" y="15"/>
                  </a:lnTo>
                  <a:lnTo>
                    <a:pt x="136" y="8"/>
                  </a:lnTo>
                  <a:lnTo>
                    <a:pt x="154" y="3"/>
                  </a:lnTo>
                  <a:lnTo>
                    <a:pt x="174" y="1"/>
                  </a:lnTo>
                  <a:lnTo>
                    <a:pt x="193" y="0"/>
                  </a:lnTo>
                  <a:lnTo>
                    <a:pt x="214" y="1"/>
                  </a:lnTo>
                  <a:lnTo>
                    <a:pt x="232" y="3"/>
                  </a:lnTo>
                  <a:lnTo>
                    <a:pt x="250" y="8"/>
                  </a:lnTo>
                  <a:lnTo>
                    <a:pt x="269" y="15"/>
                  </a:lnTo>
                  <a:lnTo>
                    <a:pt x="286" y="22"/>
                  </a:lnTo>
                  <a:lnTo>
                    <a:pt x="301" y="32"/>
                  </a:lnTo>
                  <a:lnTo>
                    <a:pt x="316" y="44"/>
                  </a:lnTo>
                  <a:lnTo>
                    <a:pt x="330" y="56"/>
                  </a:lnTo>
                  <a:lnTo>
                    <a:pt x="343" y="70"/>
                  </a:lnTo>
                  <a:lnTo>
                    <a:pt x="354" y="85"/>
                  </a:lnTo>
                  <a:lnTo>
                    <a:pt x="364" y="101"/>
                  </a:lnTo>
                  <a:lnTo>
                    <a:pt x="371" y="117"/>
                  </a:lnTo>
                  <a:lnTo>
                    <a:pt x="378" y="136"/>
                  </a:lnTo>
                  <a:lnTo>
                    <a:pt x="383" y="154"/>
                  </a:lnTo>
                  <a:lnTo>
                    <a:pt x="386" y="173"/>
                  </a:lnTo>
                  <a:lnTo>
                    <a:pt x="386" y="193"/>
                  </a:lnTo>
                  <a:lnTo>
                    <a:pt x="386" y="212"/>
                  </a:lnTo>
                  <a:lnTo>
                    <a:pt x="383" y="232"/>
                  </a:lnTo>
                  <a:lnTo>
                    <a:pt x="378" y="250"/>
                  </a:lnTo>
                  <a:lnTo>
                    <a:pt x="371" y="268"/>
                  </a:lnTo>
                  <a:lnTo>
                    <a:pt x="364" y="285"/>
                  </a:lnTo>
                  <a:lnTo>
                    <a:pt x="354" y="301"/>
                  </a:lnTo>
                  <a:lnTo>
                    <a:pt x="343" y="316"/>
                  </a:lnTo>
                  <a:lnTo>
                    <a:pt x="330" y="330"/>
                  </a:lnTo>
                  <a:lnTo>
                    <a:pt x="316" y="342"/>
                  </a:lnTo>
                  <a:lnTo>
                    <a:pt x="301" y="354"/>
                  </a:lnTo>
                  <a:lnTo>
                    <a:pt x="286" y="363"/>
                  </a:lnTo>
                  <a:lnTo>
                    <a:pt x="269" y="371"/>
                  </a:lnTo>
                  <a:lnTo>
                    <a:pt x="250" y="378"/>
                  </a:lnTo>
                  <a:lnTo>
                    <a:pt x="232" y="383"/>
                  </a:lnTo>
                  <a:lnTo>
                    <a:pt x="214" y="385"/>
                  </a:lnTo>
                  <a:lnTo>
                    <a:pt x="193" y="386"/>
                  </a:lnTo>
                  <a:lnTo>
                    <a:pt x="174" y="385"/>
                  </a:lnTo>
                  <a:lnTo>
                    <a:pt x="154" y="383"/>
                  </a:lnTo>
                  <a:lnTo>
                    <a:pt x="136" y="378"/>
                  </a:lnTo>
                  <a:lnTo>
                    <a:pt x="118" y="371"/>
                  </a:lnTo>
                  <a:lnTo>
                    <a:pt x="101" y="363"/>
                  </a:lnTo>
                  <a:lnTo>
                    <a:pt x="85" y="354"/>
                  </a:lnTo>
                  <a:lnTo>
                    <a:pt x="70" y="342"/>
                  </a:lnTo>
                  <a:lnTo>
                    <a:pt x="56" y="330"/>
                  </a:lnTo>
                  <a:lnTo>
                    <a:pt x="44" y="316"/>
                  </a:lnTo>
                  <a:lnTo>
                    <a:pt x="33" y="301"/>
                  </a:lnTo>
                  <a:lnTo>
                    <a:pt x="24" y="285"/>
                  </a:lnTo>
                  <a:lnTo>
                    <a:pt x="15" y="268"/>
                  </a:lnTo>
                  <a:lnTo>
                    <a:pt x="8" y="250"/>
                  </a:lnTo>
                  <a:lnTo>
                    <a:pt x="4" y="232"/>
                  </a:lnTo>
                  <a:lnTo>
                    <a:pt x="1" y="212"/>
                  </a:lnTo>
                  <a:lnTo>
                    <a:pt x="0"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19"/>
            <p:cNvSpPr>
              <a:spLocks/>
            </p:cNvSpPr>
            <p:nvPr/>
          </p:nvSpPr>
          <p:spPr bwMode="auto">
            <a:xfrm>
              <a:off x="6245340" y="5942563"/>
              <a:ext cx="264253" cy="566001"/>
            </a:xfrm>
            <a:custGeom>
              <a:avLst/>
              <a:gdLst>
                <a:gd name="T0" fmla="*/ 0 w 589"/>
                <a:gd name="T1" fmla="*/ 33 h 1266"/>
                <a:gd name="T2" fmla="*/ 4 w 589"/>
                <a:gd name="T3" fmla="*/ 46 h 1266"/>
                <a:gd name="T4" fmla="*/ 17 w 589"/>
                <a:gd name="T5" fmla="*/ 81 h 1266"/>
                <a:gd name="T6" fmla="*/ 38 w 589"/>
                <a:gd name="T7" fmla="*/ 134 h 1266"/>
                <a:gd name="T8" fmla="*/ 64 w 589"/>
                <a:gd name="T9" fmla="*/ 202 h 1266"/>
                <a:gd name="T10" fmla="*/ 94 w 589"/>
                <a:gd name="T11" fmla="*/ 283 h 1266"/>
                <a:gd name="T12" fmla="*/ 128 w 589"/>
                <a:gd name="T13" fmla="*/ 372 h 1266"/>
                <a:gd name="T14" fmla="*/ 165 w 589"/>
                <a:gd name="T15" fmla="*/ 467 h 1266"/>
                <a:gd name="T16" fmla="*/ 203 w 589"/>
                <a:gd name="T17" fmla="*/ 566 h 1266"/>
                <a:gd name="T18" fmla="*/ 241 w 589"/>
                <a:gd name="T19" fmla="*/ 664 h 1266"/>
                <a:gd name="T20" fmla="*/ 276 w 589"/>
                <a:gd name="T21" fmla="*/ 759 h 1266"/>
                <a:gd name="T22" fmla="*/ 311 w 589"/>
                <a:gd name="T23" fmla="*/ 847 h 1266"/>
                <a:gd name="T24" fmla="*/ 342 w 589"/>
                <a:gd name="T25" fmla="*/ 927 h 1266"/>
                <a:gd name="T26" fmla="*/ 368 w 589"/>
                <a:gd name="T27" fmla="*/ 994 h 1266"/>
                <a:gd name="T28" fmla="*/ 388 w 589"/>
                <a:gd name="T29" fmla="*/ 1046 h 1266"/>
                <a:gd name="T30" fmla="*/ 401 w 589"/>
                <a:gd name="T31" fmla="*/ 1080 h 1266"/>
                <a:gd name="T32" fmla="*/ 405 w 589"/>
                <a:gd name="T33" fmla="*/ 1092 h 1266"/>
                <a:gd name="T34" fmla="*/ 412 w 589"/>
                <a:gd name="T35" fmla="*/ 1099 h 1266"/>
                <a:gd name="T36" fmla="*/ 432 w 589"/>
                <a:gd name="T37" fmla="*/ 1119 h 1266"/>
                <a:gd name="T38" fmla="*/ 459 w 589"/>
                <a:gd name="T39" fmla="*/ 1147 h 1266"/>
                <a:gd name="T40" fmla="*/ 490 w 589"/>
                <a:gd name="T41" fmla="*/ 1179 h 1266"/>
                <a:gd name="T42" fmla="*/ 524 w 589"/>
                <a:gd name="T43" fmla="*/ 1211 h 1266"/>
                <a:gd name="T44" fmla="*/ 553 w 589"/>
                <a:gd name="T45" fmla="*/ 1239 h 1266"/>
                <a:gd name="T46" fmla="*/ 566 w 589"/>
                <a:gd name="T47" fmla="*/ 1250 h 1266"/>
                <a:gd name="T48" fmla="*/ 577 w 589"/>
                <a:gd name="T49" fmla="*/ 1260 h 1266"/>
                <a:gd name="T50" fmla="*/ 584 w 589"/>
                <a:gd name="T51" fmla="*/ 1265 h 1266"/>
                <a:gd name="T52" fmla="*/ 589 w 589"/>
                <a:gd name="T53" fmla="*/ 1266 h 1266"/>
                <a:gd name="T54" fmla="*/ 589 w 589"/>
                <a:gd name="T55" fmla="*/ 1263 h 1266"/>
                <a:gd name="T56" fmla="*/ 587 w 589"/>
                <a:gd name="T57" fmla="*/ 1252 h 1266"/>
                <a:gd name="T58" fmla="*/ 583 w 589"/>
                <a:gd name="T59" fmla="*/ 1235 h 1266"/>
                <a:gd name="T60" fmla="*/ 575 w 589"/>
                <a:gd name="T61" fmla="*/ 1212 h 1266"/>
                <a:gd name="T62" fmla="*/ 554 w 589"/>
                <a:gd name="T63" fmla="*/ 1150 h 1266"/>
                <a:gd name="T64" fmla="*/ 526 w 589"/>
                <a:gd name="T65" fmla="*/ 1069 h 1266"/>
                <a:gd name="T66" fmla="*/ 491 w 589"/>
                <a:gd name="T67" fmla="*/ 973 h 1266"/>
                <a:gd name="T68" fmla="*/ 453 w 589"/>
                <a:gd name="T69" fmla="*/ 866 h 1266"/>
                <a:gd name="T70" fmla="*/ 411 w 589"/>
                <a:gd name="T71" fmla="*/ 751 h 1266"/>
                <a:gd name="T72" fmla="*/ 368 w 589"/>
                <a:gd name="T73" fmla="*/ 634 h 1266"/>
                <a:gd name="T74" fmla="*/ 325 w 589"/>
                <a:gd name="T75" fmla="*/ 515 h 1266"/>
                <a:gd name="T76" fmla="*/ 282 w 589"/>
                <a:gd name="T77" fmla="*/ 400 h 1266"/>
                <a:gd name="T78" fmla="*/ 243 w 589"/>
                <a:gd name="T79" fmla="*/ 293 h 1266"/>
                <a:gd name="T80" fmla="*/ 207 w 589"/>
                <a:gd name="T81" fmla="*/ 197 h 1266"/>
                <a:gd name="T82" fmla="*/ 177 w 589"/>
                <a:gd name="T83" fmla="*/ 116 h 1266"/>
                <a:gd name="T84" fmla="*/ 153 w 589"/>
                <a:gd name="T85" fmla="*/ 54 h 1266"/>
                <a:gd name="T86" fmla="*/ 138 w 589"/>
                <a:gd name="T87" fmla="*/ 14 h 1266"/>
                <a:gd name="T88" fmla="*/ 133 w 589"/>
                <a:gd name="T89" fmla="*/ 0 h 1266"/>
                <a:gd name="T90" fmla="*/ 0 w 589"/>
                <a:gd name="T91" fmla="*/ 33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89" h="1266">
                  <a:moveTo>
                    <a:pt x="0" y="33"/>
                  </a:moveTo>
                  <a:lnTo>
                    <a:pt x="4" y="46"/>
                  </a:lnTo>
                  <a:lnTo>
                    <a:pt x="17" y="81"/>
                  </a:lnTo>
                  <a:lnTo>
                    <a:pt x="38" y="134"/>
                  </a:lnTo>
                  <a:lnTo>
                    <a:pt x="64" y="202"/>
                  </a:lnTo>
                  <a:lnTo>
                    <a:pt x="94" y="283"/>
                  </a:lnTo>
                  <a:lnTo>
                    <a:pt x="128" y="372"/>
                  </a:lnTo>
                  <a:lnTo>
                    <a:pt x="165" y="467"/>
                  </a:lnTo>
                  <a:lnTo>
                    <a:pt x="203" y="566"/>
                  </a:lnTo>
                  <a:lnTo>
                    <a:pt x="241" y="664"/>
                  </a:lnTo>
                  <a:lnTo>
                    <a:pt x="276" y="759"/>
                  </a:lnTo>
                  <a:lnTo>
                    <a:pt x="311" y="847"/>
                  </a:lnTo>
                  <a:lnTo>
                    <a:pt x="342" y="927"/>
                  </a:lnTo>
                  <a:lnTo>
                    <a:pt x="368" y="994"/>
                  </a:lnTo>
                  <a:lnTo>
                    <a:pt x="388" y="1046"/>
                  </a:lnTo>
                  <a:lnTo>
                    <a:pt x="401" y="1080"/>
                  </a:lnTo>
                  <a:lnTo>
                    <a:pt x="405" y="1092"/>
                  </a:lnTo>
                  <a:lnTo>
                    <a:pt x="412" y="1099"/>
                  </a:lnTo>
                  <a:lnTo>
                    <a:pt x="432" y="1119"/>
                  </a:lnTo>
                  <a:lnTo>
                    <a:pt x="459" y="1147"/>
                  </a:lnTo>
                  <a:lnTo>
                    <a:pt x="490" y="1179"/>
                  </a:lnTo>
                  <a:lnTo>
                    <a:pt x="524" y="1211"/>
                  </a:lnTo>
                  <a:lnTo>
                    <a:pt x="553" y="1239"/>
                  </a:lnTo>
                  <a:lnTo>
                    <a:pt x="566" y="1250"/>
                  </a:lnTo>
                  <a:lnTo>
                    <a:pt x="577" y="1260"/>
                  </a:lnTo>
                  <a:lnTo>
                    <a:pt x="584" y="1265"/>
                  </a:lnTo>
                  <a:lnTo>
                    <a:pt x="589" y="1266"/>
                  </a:lnTo>
                  <a:lnTo>
                    <a:pt x="589" y="1263"/>
                  </a:lnTo>
                  <a:lnTo>
                    <a:pt x="587" y="1252"/>
                  </a:lnTo>
                  <a:lnTo>
                    <a:pt x="583" y="1235"/>
                  </a:lnTo>
                  <a:lnTo>
                    <a:pt x="575" y="1212"/>
                  </a:lnTo>
                  <a:lnTo>
                    <a:pt x="554" y="1150"/>
                  </a:lnTo>
                  <a:lnTo>
                    <a:pt x="526" y="1069"/>
                  </a:lnTo>
                  <a:lnTo>
                    <a:pt x="491" y="973"/>
                  </a:lnTo>
                  <a:lnTo>
                    <a:pt x="453" y="866"/>
                  </a:lnTo>
                  <a:lnTo>
                    <a:pt x="411" y="751"/>
                  </a:lnTo>
                  <a:lnTo>
                    <a:pt x="368" y="634"/>
                  </a:lnTo>
                  <a:lnTo>
                    <a:pt x="325" y="515"/>
                  </a:lnTo>
                  <a:lnTo>
                    <a:pt x="282" y="400"/>
                  </a:lnTo>
                  <a:lnTo>
                    <a:pt x="243" y="293"/>
                  </a:lnTo>
                  <a:lnTo>
                    <a:pt x="207" y="197"/>
                  </a:lnTo>
                  <a:lnTo>
                    <a:pt x="177" y="116"/>
                  </a:lnTo>
                  <a:lnTo>
                    <a:pt x="153" y="54"/>
                  </a:lnTo>
                  <a:lnTo>
                    <a:pt x="138" y="14"/>
                  </a:lnTo>
                  <a:lnTo>
                    <a:pt x="133"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20"/>
            <p:cNvSpPr>
              <a:spLocks/>
            </p:cNvSpPr>
            <p:nvPr/>
          </p:nvSpPr>
          <p:spPr bwMode="auto">
            <a:xfrm>
              <a:off x="6007870" y="5942563"/>
              <a:ext cx="291035" cy="557073"/>
            </a:xfrm>
            <a:custGeom>
              <a:avLst/>
              <a:gdLst>
                <a:gd name="T0" fmla="*/ 644 w 650"/>
                <a:gd name="T1" fmla="*/ 57 h 1246"/>
                <a:gd name="T2" fmla="*/ 172 w 650"/>
                <a:gd name="T3" fmla="*/ 1073 h 1246"/>
                <a:gd name="T4" fmla="*/ 0 w 650"/>
                <a:gd name="T5" fmla="*/ 1246 h 1246"/>
                <a:gd name="T6" fmla="*/ 51 w 650"/>
                <a:gd name="T7" fmla="*/ 1009 h 1246"/>
                <a:gd name="T8" fmla="*/ 505 w 650"/>
                <a:gd name="T9" fmla="*/ 0 h 1246"/>
                <a:gd name="T10" fmla="*/ 650 w 650"/>
                <a:gd name="T11" fmla="*/ 45 h 1246"/>
                <a:gd name="T12" fmla="*/ 644 w 650"/>
                <a:gd name="T13" fmla="*/ 57 h 1246"/>
              </a:gdLst>
              <a:ahLst/>
              <a:cxnLst>
                <a:cxn ang="0">
                  <a:pos x="T0" y="T1"/>
                </a:cxn>
                <a:cxn ang="0">
                  <a:pos x="T2" y="T3"/>
                </a:cxn>
                <a:cxn ang="0">
                  <a:pos x="T4" y="T5"/>
                </a:cxn>
                <a:cxn ang="0">
                  <a:pos x="T6" y="T7"/>
                </a:cxn>
                <a:cxn ang="0">
                  <a:pos x="T8" y="T9"/>
                </a:cxn>
                <a:cxn ang="0">
                  <a:pos x="T10" y="T11"/>
                </a:cxn>
                <a:cxn ang="0">
                  <a:pos x="T12" y="T13"/>
                </a:cxn>
              </a:cxnLst>
              <a:rect l="0" t="0" r="r" b="b"/>
              <a:pathLst>
                <a:path w="650" h="1246">
                  <a:moveTo>
                    <a:pt x="644" y="57"/>
                  </a:moveTo>
                  <a:lnTo>
                    <a:pt x="172" y="1073"/>
                  </a:lnTo>
                  <a:lnTo>
                    <a:pt x="0" y="1246"/>
                  </a:lnTo>
                  <a:lnTo>
                    <a:pt x="51" y="1009"/>
                  </a:lnTo>
                  <a:lnTo>
                    <a:pt x="505" y="0"/>
                  </a:lnTo>
                  <a:lnTo>
                    <a:pt x="650" y="45"/>
                  </a:lnTo>
                  <a:lnTo>
                    <a:pt x="6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21"/>
            <p:cNvSpPr>
              <a:spLocks/>
            </p:cNvSpPr>
            <p:nvPr/>
          </p:nvSpPr>
          <p:spPr bwMode="auto">
            <a:xfrm>
              <a:off x="6261410" y="5755086"/>
              <a:ext cx="32139" cy="94631"/>
            </a:xfrm>
            <a:custGeom>
              <a:avLst/>
              <a:gdLst>
                <a:gd name="T0" fmla="*/ 70 w 70"/>
                <a:gd name="T1" fmla="*/ 178 h 212"/>
                <a:gd name="T2" fmla="*/ 70 w 70"/>
                <a:gd name="T3" fmla="*/ 184 h 212"/>
                <a:gd name="T4" fmla="*/ 68 w 70"/>
                <a:gd name="T5" fmla="*/ 191 h 212"/>
                <a:gd name="T6" fmla="*/ 64 w 70"/>
                <a:gd name="T7" fmla="*/ 197 h 212"/>
                <a:gd name="T8" fmla="*/ 60 w 70"/>
                <a:gd name="T9" fmla="*/ 202 h 212"/>
                <a:gd name="T10" fmla="*/ 55 w 70"/>
                <a:gd name="T11" fmla="*/ 207 h 212"/>
                <a:gd name="T12" fmla="*/ 48 w 70"/>
                <a:gd name="T13" fmla="*/ 210 h 212"/>
                <a:gd name="T14" fmla="*/ 42 w 70"/>
                <a:gd name="T15" fmla="*/ 212 h 212"/>
                <a:gd name="T16" fmla="*/ 35 w 70"/>
                <a:gd name="T17" fmla="*/ 212 h 212"/>
                <a:gd name="T18" fmla="*/ 34 w 70"/>
                <a:gd name="T19" fmla="*/ 212 h 212"/>
                <a:gd name="T20" fmla="*/ 28 w 70"/>
                <a:gd name="T21" fmla="*/ 212 h 212"/>
                <a:gd name="T22" fmla="*/ 21 w 70"/>
                <a:gd name="T23" fmla="*/ 210 h 212"/>
                <a:gd name="T24" fmla="*/ 15 w 70"/>
                <a:gd name="T25" fmla="*/ 207 h 212"/>
                <a:gd name="T26" fmla="*/ 9 w 70"/>
                <a:gd name="T27" fmla="*/ 202 h 212"/>
                <a:gd name="T28" fmla="*/ 5 w 70"/>
                <a:gd name="T29" fmla="*/ 197 h 212"/>
                <a:gd name="T30" fmla="*/ 2 w 70"/>
                <a:gd name="T31" fmla="*/ 191 h 212"/>
                <a:gd name="T32" fmla="*/ 0 w 70"/>
                <a:gd name="T33" fmla="*/ 184 h 212"/>
                <a:gd name="T34" fmla="*/ 0 w 70"/>
                <a:gd name="T35" fmla="*/ 178 h 212"/>
                <a:gd name="T36" fmla="*/ 0 w 70"/>
                <a:gd name="T37" fmla="*/ 36 h 212"/>
                <a:gd name="T38" fmla="*/ 0 w 70"/>
                <a:gd name="T39" fmla="*/ 29 h 212"/>
                <a:gd name="T40" fmla="*/ 2 w 70"/>
                <a:gd name="T41" fmla="*/ 22 h 212"/>
                <a:gd name="T42" fmla="*/ 5 w 70"/>
                <a:gd name="T43" fmla="*/ 16 h 212"/>
                <a:gd name="T44" fmla="*/ 9 w 70"/>
                <a:gd name="T45" fmla="*/ 11 h 212"/>
                <a:gd name="T46" fmla="*/ 15 w 70"/>
                <a:gd name="T47" fmla="*/ 7 h 212"/>
                <a:gd name="T48" fmla="*/ 21 w 70"/>
                <a:gd name="T49" fmla="*/ 4 h 212"/>
                <a:gd name="T50" fmla="*/ 28 w 70"/>
                <a:gd name="T51" fmla="*/ 2 h 212"/>
                <a:gd name="T52" fmla="*/ 34 w 70"/>
                <a:gd name="T53" fmla="*/ 0 h 212"/>
                <a:gd name="T54" fmla="*/ 35 w 70"/>
                <a:gd name="T55" fmla="*/ 0 h 212"/>
                <a:gd name="T56" fmla="*/ 42 w 70"/>
                <a:gd name="T57" fmla="*/ 2 h 212"/>
                <a:gd name="T58" fmla="*/ 48 w 70"/>
                <a:gd name="T59" fmla="*/ 4 h 212"/>
                <a:gd name="T60" fmla="*/ 55 w 70"/>
                <a:gd name="T61" fmla="*/ 7 h 212"/>
                <a:gd name="T62" fmla="*/ 60 w 70"/>
                <a:gd name="T63" fmla="*/ 11 h 212"/>
                <a:gd name="T64" fmla="*/ 64 w 70"/>
                <a:gd name="T65" fmla="*/ 16 h 212"/>
                <a:gd name="T66" fmla="*/ 68 w 70"/>
                <a:gd name="T67" fmla="*/ 22 h 212"/>
                <a:gd name="T68" fmla="*/ 70 w 70"/>
                <a:gd name="T69" fmla="*/ 29 h 212"/>
                <a:gd name="T70" fmla="*/ 70 w 70"/>
                <a:gd name="T71" fmla="*/ 36 h 212"/>
                <a:gd name="T72" fmla="*/ 70 w 70"/>
                <a:gd name="T73" fmla="*/ 17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212">
                  <a:moveTo>
                    <a:pt x="70" y="178"/>
                  </a:moveTo>
                  <a:lnTo>
                    <a:pt x="70" y="184"/>
                  </a:lnTo>
                  <a:lnTo>
                    <a:pt x="68" y="191"/>
                  </a:lnTo>
                  <a:lnTo>
                    <a:pt x="64" y="197"/>
                  </a:lnTo>
                  <a:lnTo>
                    <a:pt x="60" y="202"/>
                  </a:lnTo>
                  <a:lnTo>
                    <a:pt x="55" y="207"/>
                  </a:lnTo>
                  <a:lnTo>
                    <a:pt x="48" y="210"/>
                  </a:lnTo>
                  <a:lnTo>
                    <a:pt x="42" y="212"/>
                  </a:lnTo>
                  <a:lnTo>
                    <a:pt x="35" y="212"/>
                  </a:lnTo>
                  <a:lnTo>
                    <a:pt x="34" y="212"/>
                  </a:lnTo>
                  <a:lnTo>
                    <a:pt x="28" y="212"/>
                  </a:lnTo>
                  <a:lnTo>
                    <a:pt x="21" y="210"/>
                  </a:lnTo>
                  <a:lnTo>
                    <a:pt x="15" y="207"/>
                  </a:lnTo>
                  <a:lnTo>
                    <a:pt x="9" y="202"/>
                  </a:lnTo>
                  <a:lnTo>
                    <a:pt x="5" y="197"/>
                  </a:lnTo>
                  <a:lnTo>
                    <a:pt x="2" y="191"/>
                  </a:lnTo>
                  <a:lnTo>
                    <a:pt x="0" y="184"/>
                  </a:lnTo>
                  <a:lnTo>
                    <a:pt x="0" y="178"/>
                  </a:lnTo>
                  <a:lnTo>
                    <a:pt x="0" y="36"/>
                  </a:lnTo>
                  <a:lnTo>
                    <a:pt x="0" y="29"/>
                  </a:lnTo>
                  <a:lnTo>
                    <a:pt x="2" y="22"/>
                  </a:lnTo>
                  <a:lnTo>
                    <a:pt x="5" y="16"/>
                  </a:lnTo>
                  <a:lnTo>
                    <a:pt x="9" y="11"/>
                  </a:lnTo>
                  <a:lnTo>
                    <a:pt x="15" y="7"/>
                  </a:lnTo>
                  <a:lnTo>
                    <a:pt x="21" y="4"/>
                  </a:lnTo>
                  <a:lnTo>
                    <a:pt x="28" y="2"/>
                  </a:lnTo>
                  <a:lnTo>
                    <a:pt x="34" y="0"/>
                  </a:lnTo>
                  <a:lnTo>
                    <a:pt x="35" y="0"/>
                  </a:lnTo>
                  <a:lnTo>
                    <a:pt x="42" y="2"/>
                  </a:lnTo>
                  <a:lnTo>
                    <a:pt x="48" y="4"/>
                  </a:lnTo>
                  <a:lnTo>
                    <a:pt x="55" y="7"/>
                  </a:lnTo>
                  <a:lnTo>
                    <a:pt x="60" y="11"/>
                  </a:lnTo>
                  <a:lnTo>
                    <a:pt x="64" y="16"/>
                  </a:lnTo>
                  <a:lnTo>
                    <a:pt x="68" y="22"/>
                  </a:lnTo>
                  <a:lnTo>
                    <a:pt x="70" y="29"/>
                  </a:lnTo>
                  <a:lnTo>
                    <a:pt x="70" y="36"/>
                  </a:lnTo>
                  <a:lnTo>
                    <a:pt x="7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49"/>
            <p:cNvSpPr>
              <a:spLocks noEditPoints="1"/>
            </p:cNvSpPr>
            <p:nvPr/>
          </p:nvSpPr>
          <p:spPr bwMode="auto">
            <a:xfrm>
              <a:off x="6345644" y="5560468"/>
              <a:ext cx="485654" cy="905244"/>
            </a:xfrm>
            <a:custGeom>
              <a:avLst/>
              <a:gdLst>
                <a:gd name="T0" fmla="*/ 310 w 1089"/>
                <a:gd name="T1" fmla="*/ 338 h 2027"/>
                <a:gd name="T2" fmla="*/ 145 w 1089"/>
                <a:gd name="T3" fmla="*/ 443 h 2027"/>
                <a:gd name="T4" fmla="*/ 266 w 1089"/>
                <a:gd name="T5" fmla="*/ 466 h 2027"/>
                <a:gd name="T6" fmla="*/ 185 w 1089"/>
                <a:gd name="T7" fmla="*/ 534 h 2027"/>
                <a:gd name="T8" fmla="*/ 306 w 1089"/>
                <a:gd name="T9" fmla="*/ 557 h 2027"/>
                <a:gd name="T10" fmla="*/ 224 w 1089"/>
                <a:gd name="T11" fmla="*/ 625 h 2027"/>
                <a:gd name="T12" fmla="*/ 345 w 1089"/>
                <a:gd name="T13" fmla="*/ 648 h 2027"/>
                <a:gd name="T14" fmla="*/ 264 w 1089"/>
                <a:gd name="T15" fmla="*/ 716 h 2027"/>
                <a:gd name="T16" fmla="*/ 469 w 1089"/>
                <a:gd name="T17" fmla="*/ 703 h 2027"/>
                <a:gd name="T18" fmla="*/ 304 w 1089"/>
                <a:gd name="T19" fmla="*/ 808 h 2027"/>
                <a:gd name="T20" fmla="*/ 424 w 1089"/>
                <a:gd name="T21" fmla="*/ 830 h 2027"/>
                <a:gd name="T22" fmla="*/ 342 w 1089"/>
                <a:gd name="T23" fmla="*/ 898 h 2027"/>
                <a:gd name="T24" fmla="*/ 463 w 1089"/>
                <a:gd name="T25" fmla="*/ 921 h 2027"/>
                <a:gd name="T26" fmla="*/ 382 w 1089"/>
                <a:gd name="T27" fmla="*/ 989 h 2027"/>
                <a:gd name="T28" fmla="*/ 503 w 1089"/>
                <a:gd name="T29" fmla="*/ 1013 h 2027"/>
                <a:gd name="T30" fmla="*/ 422 w 1089"/>
                <a:gd name="T31" fmla="*/ 1081 h 2027"/>
                <a:gd name="T32" fmla="*/ 626 w 1089"/>
                <a:gd name="T33" fmla="*/ 1067 h 2027"/>
                <a:gd name="T34" fmla="*/ 461 w 1089"/>
                <a:gd name="T35" fmla="*/ 1172 h 2027"/>
                <a:gd name="T36" fmla="*/ 582 w 1089"/>
                <a:gd name="T37" fmla="*/ 1194 h 2027"/>
                <a:gd name="T38" fmla="*/ 501 w 1089"/>
                <a:gd name="T39" fmla="*/ 1262 h 2027"/>
                <a:gd name="T40" fmla="*/ 622 w 1089"/>
                <a:gd name="T41" fmla="*/ 1286 h 2027"/>
                <a:gd name="T42" fmla="*/ 541 w 1089"/>
                <a:gd name="T43" fmla="*/ 1354 h 2027"/>
                <a:gd name="T44" fmla="*/ 662 w 1089"/>
                <a:gd name="T45" fmla="*/ 1377 h 2027"/>
                <a:gd name="T46" fmla="*/ 580 w 1089"/>
                <a:gd name="T47" fmla="*/ 1445 h 2027"/>
                <a:gd name="T48" fmla="*/ 785 w 1089"/>
                <a:gd name="T49" fmla="*/ 1431 h 2027"/>
                <a:gd name="T50" fmla="*/ 620 w 1089"/>
                <a:gd name="T51" fmla="*/ 1536 h 2027"/>
                <a:gd name="T52" fmla="*/ 741 w 1089"/>
                <a:gd name="T53" fmla="*/ 1559 h 2027"/>
                <a:gd name="T54" fmla="*/ 660 w 1089"/>
                <a:gd name="T55" fmla="*/ 1627 h 2027"/>
                <a:gd name="T56" fmla="*/ 780 w 1089"/>
                <a:gd name="T57" fmla="*/ 1650 h 2027"/>
                <a:gd name="T58" fmla="*/ 699 w 1089"/>
                <a:gd name="T59" fmla="*/ 1718 h 2027"/>
                <a:gd name="T60" fmla="*/ 820 w 1089"/>
                <a:gd name="T61" fmla="*/ 1741 h 2027"/>
                <a:gd name="T62" fmla="*/ 739 w 1089"/>
                <a:gd name="T63" fmla="*/ 1809 h 2027"/>
                <a:gd name="T64" fmla="*/ 943 w 1089"/>
                <a:gd name="T65" fmla="*/ 1796 h 2027"/>
                <a:gd name="T66" fmla="*/ 778 w 1089"/>
                <a:gd name="T67" fmla="*/ 1901 h 2027"/>
                <a:gd name="T68" fmla="*/ 1089 w 1089"/>
                <a:gd name="T69" fmla="*/ 1916 h 2027"/>
                <a:gd name="T70" fmla="*/ 0 w 1089"/>
                <a:gd name="T71" fmla="*/ 111 h 2027"/>
                <a:gd name="T72" fmla="*/ 220 w 1089"/>
                <a:gd name="T73" fmla="*/ 171 h 2027"/>
                <a:gd name="T74" fmla="*/ 224 w 1089"/>
                <a:gd name="T75" fmla="*/ 182 h 2027"/>
                <a:gd name="T76" fmla="*/ 225 w 1089"/>
                <a:gd name="T77" fmla="*/ 193 h 2027"/>
                <a:gd name="T78" fmla="*/ 220 w 1089"/>
                <a:gd name="T79" fmla="*/ 214 h 2027"/>
                <a:gd name="T80" fmla="*/ 210 w 1089"/>
                <a:gd name="T81" fmla="*/ 231 h 2027"/>
                <a:gd name="T82" fmla="*/ 201 w 1089"/>
                <a:gd name="T83" fmla="*/ 238 h 2027"/>
                <a:gd name="T84" fmla="*/ 191 w 1089"/>
                <a:gd name="T85" fmla="*/ 244 h 2027"/>
                <a:gd name="T86" fmla="*/ 182 w 1089"/>
                <a:gd name="T87" fmla="*/ 247 h 2027"/>
                <a:gd name="T88" fmla="*/ 171 w 1089"/>
                <a:gd name="T89" fmla="*/ 248 h 2027"/>
                <a:gd name="T90" fmla="*/ 150 w 1089"/>
                <a:gd name="T91" fmla="*/ 244 h 2027"/>
                <a:gd name="T92" fmla="*/ 133 w 1089"/>
                <a:gd name="T93" fmla="*/ 233 h 2027"/>
                <a:gd name="T94" fmla="*/ 125 w 1089"/>
                <a:gd name="T95" fmla="*/ 224 h 2027"/>
                <a:gd name="T96" fmla="*/ 120 w 1089"/>
                <a:gd name="T97" fmla="*/ 215 h 2027"/>
                <a:gd name="T98" fmla="*/ 117 w 1089"/>
                <a:gd name="T99" fmla="*/ 205 h 2027"/>
                <a:gd name="T100" fmla="*/ 116 w 1089"/>
                <a:gd name="T101" fmla="*/ 194 h 2027"/>
                <a:gd name="T102" fmla="*/ 119 w 1089"/>
                <a:gd name="T103" fmla="*/ 174 h 2027"/>
                <a:gd name="T104" fmla="*/ 131 w 1089"/>
                <a:gd name="T105" fmla="*/ 155 h 2027"/>
                <a:gd name="T106" fmla="*/ 138 w 1089"/>
                <a:gd name="T107" fmla="*/ 149 h 2027"/>
                <a:gd name="T108" fmla="*/ 148 w 1089"/>
                <a:gd name="T109" fmla="*/ 143 h 2027"/>
                <a:gd name="T110" fmla="*/ 159 w 1089"/>
                <a:gd name="T111" fmla="*/ 140 h 2027"/>
                <a:gd name="T112" fmla="*/ 170 w 1089"/>
                <a:gd name="T113" fmla="*/ 139 h 2027"/>
                <a:gd name="T114" fmla="*/ 190 w 1089"/>
                <a:gd name="T115" fmla="*/ 142 h 2027"/>
                <a:gd name="T116" fmla="*/ 207 w 1089"/>
                <a:gd name="T117" fmla="*/ 154 h 2027"/>
                <a:gd name="T118" fmla="*/ 215 w 1089"/>
                <a:gd name="T119" fmla="*/ 162 h 2027"/>
                <a:gd name="T120" fmla="*/ 220 w 1089"/>
                <a:gd name="T121" fmla="*/ 171 h 2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9" h="2027">
                  <a:moveTo>
                    <a:pt x="133" y="416"/>
                  </a:moveTo>
                  <a:lnTo>
                    <a:pt x="310" y="338"/>
                  </a:lnTo>
                  <a:lnTo>
                    <a:pt x="322" y="366"/>
                  </a:lnTo>
                  <a:lnTo>
                    <a:pt x="145" y="443"/>
                  </a:lnTo>
                  <a:lnTo>
                    <a:pt x="173" y="506"/>
                  </a:lnTo>
                  <a:lnTo>
                    <a:pt x="266" y="466"/>
                  </a:lnTo>
                  <a:lnTo>
                    <a:pt x="278" y="493"/>
                  </a:lnTo>
                  <a:lnTo>
                    <a:pt x="185" y="534"/>
                  </a:lnTo>
                  <a:lnTo>
                    <a:pt x="212" y="597"/>
                  </a:lnTo>
                  <a:lnTo>
                    <a:pt x="306" y="557"/>
                  </a:lnTo>
                  <a:lnTo>
                    <a:pt x="318" y="584"/>
                  </a:lnTo>
                  <a:lnTo>
                    <a:pt x="224" y="625"/>
                  </a:lnTo>
                  <a:lnTo>
                    <a:pt x="252" y="689"/>
                  </a:lnTo>
                  <a:lnTo>
                    <a:pt x="345" y="648"/>
                  </a:lnTo>
                  <a:lnTo>
                    <a:pt x="356" y="676"/>
                  </a:lnTo>
                  <a:lnTo>
                    <a:pt x="264" y="716"/>
                  </a:lnTo>
                  <a:lnTo>
                    <a:pt x="292" y="780"/>
                  </a:lnTo>
                  <a:lnTo>
                    <a:pt x="469" y="703"/>
                  </a:lnTo>
                  <a:lnTo>
                    <a:pt x="481" y="730"/>
                  </a:lnTo>
                  <a:lnTo>
                    <a:pt x="304" y="808"/>
                  </a:lnTo>
                  <a:lnTo>
                    <a:pt x="331" y="870"/>
                  </a:lnTo>
                  <a:lnTo>
                    <a:pt x="424" y="830"/>
                  </a:lnTo>
                  <a:lnTo>
                    <a:pt x="436" y="857"/>
                  </a:lnTo>
                  <a:lnTo>
                    <a:pt x="342" y="898"/>
                  </a:lnTo>
                  <a:lnTo>
                    <a:pt x="370" y="962"/>
                  </a:lnTo>
                  <a:lnTo>
                    <a:pt x="463" y="921"/>
                  </a:lnTo>
                  <a:lnTo>
                    <a:pt x="475" y="949"/>
                  </a:lnTo>
                  <a:lnTo>
                    <a:pt x="382" y="989"/>
                  </a:lnTo>
                  <a:lnTo>
                    <a:pt x="410" y="1053"/>
                  </a:lnTo>
                  <a:lnTo>
                    <a:pt x="503" y="1013"/>
                  </a:lnTo>
                  <a:lnTo>
                    <a:pt x="515" y="1040"/>
                  </a:lnTo>
                  <a:lnTo>
                    <a:pt x="422" y="1081"/>
                  </a:lnTo>
                  <a:lnTo>
                    <a:pt x="449" y="1143"/>
                  </a:lnTo>
                  <a:lnTo>
                    <a:pt x="626" y="1067"/>
                  </a:lnTo>
                  <a:lnTo>
                    <a:pt x="638" y="1095"/>
                  </a:lnTo>
                  <a:lnTo>
                    <a:pt x="461" y="1172"/>
                  </a:lnTo>
                  <a:lnTo>
                    <a:pt x="489" y="1235"/>
                  </a:lnTo>
                  <a:lnTo>
                    <a:pt x="582" y="1194"/>
                  </a:lnTo>
                  <a:lnTo>
                    <a:pt x="594" y="1222"/>
                  </a:lnTo>
                  <a:lnTo>
                    <a:pt x="501" y="1262"/>
                  </a:lnTo>
                  <a:lnTo>
                    <a:pt x="528" y="1326"/>
                  </a:lnTo>
                  <a:lnTo>
                    <a:pt x="622" y="1286"/>
                  </a:lnTo>
                  <a:lnTo>
                    <a:pt x="634" y="1313"/>
                  </a:lnTo>
                  <a:lnTo>
                    <a:pt x="541" y="1354"/>
                  </a:lnTo>
                  <a:lnTo>
                    <a:pt x="568" y="1417"/>
                  </a:lnTo>
                  <a:lnTo>
                    <a:pt x="662" y="1377"/>
                  </a:lnTo>
                  <a:lnTo>
                    <a:pt x="674" y="1405"/>
                  </a:lnTo>
                  <a:lnTo>
                    <a:pt x="580" y="1445"/>
                  </a:lnTo>
                  <a:lnTo>
                    <a:pt x="608" y="1509"/>
                  </a:lnTo>
                  <a:lnTo>
                    <a:pt x="785" y="1431"/>
                  </a:lnTo>
                  <a:lnTo>
                    <a:pt x="797" y="1459"/>
                  </a:lnTo>
                  <a:lnTo>
                    <a:pt x="620" y="1536"/>
                  </a:lnTo>
                  <a:lnTo>
                    <a:pt x="647" y="1599"/>
                  </a:lnTo>
                  <a:lnTo>
                    <a:pt x="741" y="1559"/>
                  </a:lnTo>
                  <a:lnTo>
                    <a:pt x="753" y="1586"/>
                  </a:lnTo>
                  <a:lnTo>
                    <a:pt x="660" y="1627"/>
                  </a:lnTo>
                  <a:lnTo>
                    <a:pt x="687" y="1691"/>
                  </a:lnTo>
                  <a:lnTo>
                    <a:pt x="780" y="1650"/>
                  </a:lnTo>
                  <a:lnTo>
                    <a:pt x="793" y="1677"/>
                  </a:lnTo>
                  <a:lnTo>
                    <a:pt x="699" y="1718"/>
                  </a:lnTo>
                  <a:lnTo>
                    <a:pt x="727" y="1782"/>
                  </a:lnTo>
                  <a:lnTo>
                    <a:pt x="820" y="1741"/>
                  </a:lnTo>
                  <a:lnTo>
                    <a:pt x="832" y="1769"/>
                  </a:lnTo>
                  <a:lnTo>
                    <a:pt x="739" y="1809"/>
                  </a:lnTo>
                  <a:lnTo>
                    <a:pt x="766" y="1872"/>
                  </a:lnTo>
                  <a:lnTo>
                    <a:pt x="943" y="1796"/>
                  </a:lnTo>
                  <a:lnTo>
                    <a:pt x="955" y="1823"/>
                  </a:lnTo>
                  <a:lnTo>
                    <a:pt x="778" y="1901"/>
                  </a:lnTo>
                  <a:lnTo>
                    <a:pt x="833" y="2027"/>
                  </a:lnTo>
                  <a:lnTo>
                    <a:pt x="1089" y="1916"/>
                  </a:lnTo>
                  <a:lnTo>
                    <a:pt x="256" y="0"/>
                  </a:lnTo>
                  <a:lnTo>
                    <a:pt x="0" y="111"/>
                  </a:lnTo>
                  <a:lnTo>
                    <a:pt x="133" y="416"/>
                  </a:lnTo>
                  <a:close/>
                  <a:moveTo>
                    <a:pt x="220" y="171"/>
                  </a:moveTo>
                  <a:lnTo>
                    <a:pt x="221" y="177"/>
                  </a:lnTo>
                  <a:lnTo>
                    <a:pt x="224" y="182"/>
                  </a:lnTo>
                  <a:lnTo>
                    <a:pt x="224" y="188"/>
                  </a:lnTo>
                  <a:lnTo>
                    <a:pt x="225" y="193"/>
                  </a:lnTo>
                  <a:lnTo>
                    <a:pt x="224" y="203"/>
                  </a:lnTo>
                  <a:lnTo>
                    <a:pt x="220" y="214"/>
                  </a:lnTo>
                  <a:lnTo>
                    <a:pt x="216" y="222"/>
                  </a:lnTo>
                  <a:lnTo>
                    <a:pt x="210" y="231"/>
                  </a:lnTo>
                  <a:lnTo>
                    <a:pt x="205" y="234"/>
                  </a:lnTo>
                  <a:lnTo>
                    <a:pt x="201" y="238"/>
                  </a:lnTo>
                  <a:lnTo>
                    <a:pt x="197" y="241"/>
                  </a:lnTo>
                  <a:lnTo>
                    <a:pt x="191" y="244"/>
                  </a:lnTo>
                  <a:lnTo>
                    <a:pt x="187" y="245"/>
                  </a:lnTo>
                  <a:lnTo>
                    <a:pt x="182" y="247"/>
                  </a:lnTo>
                  <a:lnTo>
                    <a:pt x="176" y="247"/>
                  </a:lnTo>
                  <a:lnTo>
                    <a:pt x="171" y="248"/>
                  </a:lnTo>
                  <a:lnTo>
                    <a:pt x="160" y="247"/>
                  </a:lnTo>
                  <a:lnTo>
                    <a:pt x="150" y="244"/>
                  </a:lnTo>
                  <a:lnTo>
                    <a:pt x="140" y="240"/>
                  </a:lnTo>
                  <a:lnTo>
                    <a:pt x="133" y="233"/>
                  </a:lnTo>
                  <a:lnTo>
                    <a:pt x="129" y="229"/>
                  </a:lnTo>
                  <a:lnTo>
                    <a:pt x="125" y="224"/>
                  </a:lnTo>
                  <a:lnTo>
                    <a:pt x="122" y="220"/>
                  </a:lnTo>
                  <a:lnTo>
                    <a:pt x="120" y="215"/>
                  </a:lnTo>
                  <a:lnTo>
                    <a:pt x="118" y="210"/>
                  </a:lnTo>
                  <a:lnTo>
                    <a:pt x="117" y="205"/>
                  </a:lnTo>
                  <a:lnTo>
                    <a:pt x="116" y="200"/>
                  </a:lnTo>
                  <a:lnTo>
                    <a:pt x="116" y="194"/>
                  </a:lnTo>
                  <a:lnTo>
                    <a:pt x="117" y="183"/>
                  </a:lnTo>
                  <a:lnTo>
                    <a:pt x="119" y="174"/>
                  </a:lnTo>
                  <a:lnTo>
                    <a:pt x="124" y="164"/>
                  </a:lnTo>
                  <a:lnTo>
                    <a:pt x="131" y="155"/>
                  </a:lnTo>
                  <a:lnTo>
                    <a:pt x="134" y="152"/>
                  </a:lnTo>
                  <a:lnTo>
                    <a:pt x="138" y="149"/>
                  </a:lnTo>
                  <a:lnTo>
                    <a:pt x="144" y="146"/>
                  </a:lnTo>
                  <a:lnTo>
                    <a:pt x="148" y="143"/>
                  </a:lnTo>
                  <a:lnTo>
                    <a:pt x="153" y="141"/>
                  </a:lnTo>
                  <a:lnTo>
                    <a:pt x="159" y="140"/>
                  </a:lnTo>
                  <a:lnTo>
                    <a:pt x="164" y="139"/>
                  </a:lnTo>
                  <a:lnTo>
                    <a:pt x="170" y="139"/>
                  </a:lnTo>
                  <a:lnTo>
                    <a:pt x="180" y="140"/>
                  </a:lnTo>
                  <a:lnTo>
                    <a:pt x="190" y="142"/>
                  </a:lnTo>
                  <a:lnTo>
                    <a:pt x="199" y="148"/>
                  </a:lnTo>
                  <a:lnTo>
                    <a:pt x="207" y="154"/>
                  </a:lnTo>
                  <a:lnTo>
                    <a:pt x="212" y="157"/>
                  </a:lnTo>
                  <a:lnTo>
                    <a:pt x="215" y="162"/>
                  </a:lnTo>
                  <a:lnTo>
                    <a:pt x="217" y="167"/>
                  </a:lnTo>
                  <a:lnTo>
                    <a:pt x="220"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10344547" y="3406210"/>
            <a:ext cx="1599803" cy="1569660"/>
          </a:xfrm>
          <a:prstGeom prst="rect">
            <a:avLst/>
          </a:prstGeom>
        </p:spPr>
        <p:txBody>
          <a:bodyPr wrap="square">
            <a:spAutoFit/>
          </a:bodyPr>
          <a:lstStyle/>
          <a:p>
            <a:pPr marL="139700" lvl="0">
              <a:buSzPts val="1400"/>
            </a:pPr>
            <a:r>
              <a:rPr lang="en-US" sz="1600" i="1" dirty="0">
                <a:solidFill>
                  <a:srgbClr val="FFC000"/>
                </a:solidFill>
              </a:rPr>
              <a:t>Interesting finding</a:t>
            </a:r>
            <a:r>
              <a:rPr lang="en-US" sz="1600" i="1" dirty="0"/>
              <a:t>; KNN altered the features selected by mRMR</a:t>
            </a:r>
          </a:p>
        </p:txBody>
      </p:sp>
    </p:spTree>
    <p:extLst>
      <p:ext uri="{BB962C8B-B14F-4D97-AF65-F5344CB8AC3E}">
        <p14:creationId xmlns:p14="http://schemas.microsoft.com/office/powerpoint/2010/main" val="280231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3.15</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ADDING MORE FEATURES FROM mRMR IMPROVE RESULTS?</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21" name="Rectangle 20"/>
          <p:cNvSpPr/>
          <p:nvPr/>
        </p:nvSpPr>
        <p:spPr>
          <a:xfrm>
            <a:off x="3124200" y="3371046"/>
            <a:ext cx="6096000" cy="1384995"/>
          </a:xfrm>
          <a:prstGeom prst="rect">
            <a:avLst/>
          </a:prstGeom>
        </p:spPr>
        <p:txBody>
          <a:bodyPr>
            <a:spAutoFit/>
          </a:bodyPr>
          <a:lstStyle/>
          <a:p>
            <a:pPr marL="425450" lvl="0" indent="-285750">
              <a:buSzPts val="1400"/>
              <a:buFont typeface="Wingdings" panose="05000000000000000000" pitchFamily="2" charset="2"/>
              <a:buChar char="v"/>
            </a:pPr>
            <a:r>
              <a:rPr lang="en-US" dirty="0"/>
              <a:t>Main KPI to optimize </a:t>
            </a:r>
            <a:r>
              <a:rPr lang="en-US" sz="2400" dirty="0">
                <a:solidFill>
                  <a:schemeClr val="accent1">
                    <a:lumMod val="75000"/>
                  </a:schemeClr>
                </a:solidFill>
              </a:rPr>
              <a:t>Specificity</a:t>
            </a:r>
            <a:endParaRPr lang="en-US" dirty="0">
              <a:solidFill>
                <a:schemeClr val="accent1">
                  <a:lumMod val="75000"/>
                </a:schemeClr>
              </a:solidFill>
            </a:endParaRPr>
          </a:p>
          <a:p>
            <a:pPr marL="425450" lvl="0" indent="-285750">
              <a:buSzPts val="1400"/>
              <a:buFont typeface="Wingdings" panose="05000000000000000000" pitchFamily="2" charset="2"/>
              <a:buChar char="v"/>
            </a:pPr>
            <a:r>
              <a:rPr lang="en-US" dirty="0"/>
              <a:t>Secondary KPIs to improve if possible </a:t>
            </a:r>
            <a:r>
              <a:rPr lang="en-US" sz="2400" dirty="0">
                <a:solidFill>
                  <a:schemeClr val="accent6"/>
                </a:solidFill>
              </a:rPr>
              <a:t>Sensitivity</a:t>
            </a:r>
            <a:endParaRPr lang="en-US" dirty="0">
              <a:solidFill>
                <a:schemeClr val="accent6"/>
              </a:solidFill>
            </a:endParaRPr>
          </a:p>
          <a:p>
            <a:pPr marL="425450" lvl="0" indent="-285750">
              <a:buSzPts val="1400"/>
              <a:buFont typeface="Wingdings" panose="05000000000000000000" pitchFamily="2" charset="2"/>
              <a:buChar char="v"/>
            </a:pPr>
            <a:r>
              <a:rPr lang="en-US" dirty="0"/>
              <a:t>We added +10 more features based on the mRMR ranking (total 20 features ranked by mRMR)</a:t>
            </a:r>
          </a:p>
        </p:txBody>
      </p:sp>
      <p:sp>
        <p:nvSpPr>
          <p:cNvPr id="22" name="Rectangle 21"/>
          <p:cNvSpPr/>
          <p:nvPr/>
        </p:nvSpPr>
        <p:spPr>
          <a:xfrm>
            <a:off x="3091149" y="2557063"/>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bwMode="auto">
          <a:xfrm>
            <a:off x="5939448" y="2002003"/>
            <a:ext cx="913752" cy="913752"/>
          </a:xfrm>
          <a:prstGeom prst="roundRect">
            <a:avLst/>
          </a:prstGeom>
          <a:solidFill>
            <a:schemeClr val="bg1">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pic>
        <p:nvPicPr>
          <p:cNvPr id="25" name="Picture 24"/>
          <p:cNvPicPr>
            <a:picLocks noChangeAspect="1"/>
          </p:cNvPicPr>
          <p:nvPr/>
        </p:nvPicPr>
        <p:blipFill rotWithShape="1">
          <a:blip r:embed="rId3"/>
          <a:srcRect l="17462" t="21414" r="20044" b="16091"/>
          <a:stretch/>
        </p:blipFill>
        <p:spPr>
          <a:xfrm>
            <a:off x="6110574" y="2173129"/>
            <a:ext cx="571500" cy="571500"/>
          </a:xfrm>
          <a:prstGeom prst="rect">
            <a:avLst/>
          </a:prstGeom>
        </p:spPr>
      </p:pic>
    </p:spTree>
    <p:extLst>
      <p:ext uri="{BB962C8B-B14F-4D97-AF65-F5344CB8AC3E}">
        <p14:creationId xmlns:p14="http://schemas.microsoft.com/office/powerpoint/2010/main" val="255419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3.16</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ADDING MORE FEATURES FROM mRMR IMPROVE RESULTS?</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Logistic Regression using features from mRMR +10 features</a:t>
            </a:r>
          </a:p>
        </p:txBody>
      </p:sp>
      <p:pic>
        <p:nvPicPr>
          <p:cNvPr id="9" name="Google Shape;228;p31"/>
          <p:cNvPicPr preferRelativeResize="0"/>
          <p:nvPr/>
        </p:nvPicPr>
        <p:blipFill>
          <a:blip r:embed="rId3">
            <a:alphaModFix/>
          </a:blip>
          <a:stretch>
            <a:fillRect/>
          </a:stretch>
        </p:blipFill>
        <p:spPr>
          <a:xfrm>
            <a:off x="1505425" y="2114047"/>
            <a:ext cx="3438050" cy="3774975"/>
          </a:xfrm>
          <a:prstGeom prst="rect">
            <a:avLst/>
          </a:prstGeom>
          <a:noFill/>
          <a:ln>
            <a:noFill/>
          </a:ln>
        </p:spPr>
      </p:pic>
      <p:pic>
        <p:nvPicPr>
          <p:cNvPr id="10" name="Google Shape;229;p31"/>
          <p:cNvPicPr preferRelativeResize="0"/>
          <p:nvPr/>
        </p:nvPicPr>
        <p:blipFill>
          <a:blip r:embed="rId4">
            <a:alphaModFix/>
          </a:blip>
          <a:stretch>
            <a:fillRect/>
          </a:stretch>
        </p:blipFill>
        <p:spPr>
          <a:xfrm>
            <a:off x="6686550" y="2086881"/>
            <a:ext cx="3200400" cy="3774975"/>
          </a:xfrm>
          <a:prstGeom prst="rect">
            <a:avLst/>
          </a:prstGeom>
          <a:noFill/>
          <a:ln>
            <a:noFill/>
          </a:ln>
        </p:spPr>
      </p:pic>
      <p:sp>
        <p:nvSpPr>
          <p:cNvPr id="11" name="Rectangle 10"/>
          <p:cNvSpPr/>
          <p:nvPr/>
        </p:nvSpPr>
        <p:spPr>
          <a:xfrm>
            <a:off x="1214603" y="1876698"/>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7955" y="1666514"/>
            <a:ext cx="1691810" cy="369332"/>
          </a:xfrm>
          <a:prstGeom prst="rect">
            <a:avLst/>
          </a:prstGeom>
          <a:solidFill>
            <a:schemeClr val="accent1"/>
          </a:solidFill>
        </p:spPr>
        <p:txBody>
          <a:bodyPr wrap="none">
            <a:spAutoFit/>
          </a:bodyPr>
          <a:lstStyle/>
          <a:p>
            <a:r>
              <a:rPr lang="en-US" dirty="0">
                <a:solidFill>
                  <a:schemeClr val="bg1"/>
                </a:solidFill>
              </a:rPr>
              <a:t>mRMR  features</a:t>
            </a:r>
          </a:p>
        </p:txBody>
      </p:sp>
      <p:sp>
        <p:nvSpPr>
          <p:cNvPr id="13" name="Rectangle 12"/>
          <p:cNvSpPr/>
          <p:nvPr/>
        </p:nvSpPr>
        <p:spPr>
          <a:xfrm>
            <a:off x="6686550" y="1876698"/>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09902" y="1666514"/>
            <a:ext cx="2205091" cy="369332"/>
          </a:xfrm>
          <a:prstGeom prst="rect">
            <a:avLst/>
          </a:prstGeom>
          <a:solidFill>
            <a:schemeClr val="accent1"/>
          </a:solidFill>
        </p:spPr>
        <p:txBody>
          <a:bodyPr wrap="none">
            <a:spAutoFit/>
          </a:bodyPr>
          <a:lstStyle/>
          <a:p>
            <a:r>
              <a:rPr lang="en-US" dirty="0">
                <a:solidFill>
                  <a:schemeClr val="bg1"/>
                </a:solidFill>
              </a:rPr>
              <a:t>mRMR weight classes</a:t>
            </a:r>
          </a:p>
        </p:txBody>
      </p:sp>
      <p:sp>
        <p:nvSpPr>
          <p:cNvPr id="15" name="Google Shape;231;p31"/>
          <p:cNvSpPr/>
          <p:nvPr/>
        </p:nvSpPr>
        <p:spPr>
          <a:xfrm>
            <a:off x="2414558" y="4457432"/>
            <a:ext cx="1805235" cy="189486"/>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1;p31"/>
          <p:cNvSpPr/>
          <p:nvPr/>
        </p:nvSpPr>
        <p:spPr>
          <a:xfrm>
            <a:off x="7558058" y="4409807"/>
            <a:ext cx="1805235" cy="189486"/>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stretch>
            <a:fillRect/>
          </a:stretch>
        </p:blipFill>
        <p:spPr>
          <a:xfrm>
            <a:off x="10928453" y="6319631"/>
            <a:ext cx="1959311" cy="538369"/>
          </a:xfrm>
          <a:prstGeom prst="rect">
            <a:avLst/>
          </a:prstGeom>
        </p:spPr>
      </p:pic>
    </p:spTree>
    <p:extLst>
      <p:ext uri="{BB962C8B-B14F-4D97-AF65-F5344CB8AC3E}">
        <p14:creationId xmlns:p14="http://schemas.microsoft.com/office/powerpoint/2010/main" val="101409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3.17</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ADDING MORE FEATURES FROM mRMR IMPROVE RESULTS?</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Conclusions based on findings</a:t>
            </a:r>
          </a:p>
        </p:txBody>
      </p:sp>
      <p:sp>
        <p:nvSpPr>
          <p:cNvPr id="2" name="Rectangle 1"/>
          <p:cNvSpPr/>
          <p:nvPr/>
        </p:nvSpPr>
        <p:spPr>
          <a:xfrm>
            <a:off x="2624893" y="2986211"/>
            <a:ext cx="6096000" cy="1384995"/>
          </a:xfrm>
          <a:prstGeom prst="rect">
            <a:avLst/>
          </a:prstGeom>
        </p:spPr>
        <p:txBody>
          <a:bodyPr>
            <a:spAutoFit/>
          </a:bodyPr>
          <a:lstStyle/>
          <a:p>
            <a:pPr marL="425450" lvl="0" indent="-285750">
              <a:buSzPts val="1400"/>
              <a:buFont typeface="Wingdings" panose="05000000000000000000" pitchFamily="2" charset="2"/>
              <a:buChar char="v"/>
            </a:pPr>
            <a:r>
              <a:rPr lang="en-US" dirty="0"/>
              <a:t>The overall </a:t>
            </a:r>
            <a:r>
              <a:rPr lang="en-US" sz="2400" dirty="0">
                <a:solidFill>
                  <a:schemeClr val="accent2"/>
                </a:solidFill>
              </a:rPr>
              <a:t>Accuracy</a:t>
            </a:r>
            <a:r>
              <a:rPr lang="en-US" dirty="0"/>
              <a:t> is 0,592 vs 0,586. </a:t>
            </a:r>
          </a:p>
          <a:p>
            <a:pPr marL="425450" lvl="0" indent="-285750">
              <a:buSzPts val="1400"/>
              <a:buFont typeface="Wingdings" panose="05000000000000000000" pitchFamily="2" charset="2"/>
              <a:buChar char="v"/>
            </a:pPr>
            <a:endParaRPr lang="en-US" dirty="0"/>
          </a:p>
          <a:p>
            <a:pPr marL="425450" lvl="0" indent="-285750">
              <a:buSzPts val="1400"/>
              <a:buFont typeface="Wingdings" panose="05000000000000000000" pitchFamily="2" charset="2"/>
              <a:buChar char="v"/>
            </a:pPr>
            <a:r>
              <a:rPr lang="en-US" sz="2400" dirty="0">
                <a:solidFill>
                  <a:schemeClr val="accent6"/>
                </a:solidFill>
              </a:rPr>
              <a:t>Specificity</a:t>
            </a:r>
            <a:r>
              <a:rPr lang="en-US" dirty="0"/>
              <a:t> is 0.724 vs 0.732 which is worse compared to mRMR adding only 10 features</a:t>
            </a:r>
          </a:p>
        </p:txBody>
      </p:sp>
      <p:sp>
        <p:nvSpPr>
          <p:cNvPr id="14" name="Rectangle 13"/>
          <p:cNvSpPr/>
          <p:nvPr/>
        </p:nvSpPr>
        <p:spPr>
          <a:xfrm>
            <a:off x="2543175" y="2655937"/>
            <a:ext cx="6610350" cy="19394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444148" y="2100532"/>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5672893" y="2287823"/>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2"/>
          <p:cNvSpPr>
            <a:spLocks noChangeAspect="1" noEditPoints="1"/>
          </p:cNvSpPr>
          <p:nvPr/>
        </p:nvSpPr>
        <p:spPr bwMode="gray">
          <a:xfrm>
            <a:off x="6863328" y="3014284"/>
            <a:ext cx="274737" cy="2853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157 h 512"/>
              <a:gd name="T12" fmla="*/ 263 w 512"/>
              <a:gd name="T13" fmla="*/ 306 h 512"/>
              <a:gd name="T14" fmla="*/ 256 w 512"/>
              <a:gd name="T15" fmla="*/ 309 h 512"/>
              <a:gd name="T16" fmla="*/ 248 w 512"/>
              <a:gd name="T17" fmla="*/ 306 h 512"/>
              <a:gd name="T18" fmla="*/ 99 w 512"/>
              <a:gd name="T19" fmla="*/ 157 h 512"/>
              <a:gd name="T20" fmla="*/ 99 w 512"/>
              <a:gd name="T21" fmla="*/ 141 h 512"/>
              <a:gd name="T22" fmla="*/ 114 w 512"/>
              <a:gd name="T23" fmla="*/ 141 h 512"/>
              <a:gd name="T24" fmla="*/ 256 w 512"/>
              <a:gd name="T25" fmla="*/ 283 h 512"/>
              <a:gd name="T26" fmla="*/ 397 w 512"/>
              <a:gd name="T27" fmla="*/ 141 h 512"/>
              <a:gd name="T28" fmla="*/ 413 w 512"/>
              <a:gd name="T29" fmla="*/ 141 h 512"/>
              <a:gd name="T30" fmla="*/ 413 w 512"/>
              <a:gd name="T31" fmla="*/ 157 h 512"/>
              <a:gd name="T32" fmla="*/ 413 w 512"/>
              <a:gd name="T33" fmla="*/ 263 h 512"/>
              <a:gd name="T34" fmla="*/ 263 w 512"/>
              <a:gd name="T35" fmla="*/ 413 h 512"/>
              <a:gd name="T36" fmla="*/ 256 w 512"/>
              <a:gd name="T37" fmla="*/ 416 h 512"/>
              <a:gd name="T38" fmla="*/ 248 w 512"/>
              <a:gd name="T39" fmla="*/ 413 h 512"/>
              <a:gd name="T40" fmla="*/ 99 w 512"/>
              <a:gd name="T41" fmla="*/ 263 h 512"/>
              <a:gd name="T42" fmla="*/ 99 w 512"/>
              <a:gd name="T43" fmla="*/ 248 h 512"/>
              <a:gd name="T44" fmla="*/ 114 w 512"/>
              <a:gd name="T45" fmla="*/ 248 h 512"/>
              <a:gd name="T46" fmla="*/ 256 w 512"/>
              <a:gd name="T47" fmla="*/ 390 h 512"/>
              <a:gd name="T48" fmla="*/ 397 w 512"/>
              <a:gd name="T49" fmla="*/ 248 h 512"/>
              <a:gd name="T50" fmla="*/ 413 w 512"/>
              <a:gd name="T51" fmla="*/ 248 h 512"/>
              <a:gd name="T52" fmla="*/ 413 w 512"/>
              <a:gd name="T5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3" y="157"/>
                </a:moveTo>
                <a:cubicBezTo>
                  <a:pt x="263" y="306"/>
                  <a:pt x="263" y="306"/>
                  <a:pt x="263" y="306"/>
                </a:cubicBezTo>
                <a:cubicBezTo>
                  <a:pt x="261" y="308"/>
                  <a:pt x="258" y="309"/>
                  <a:pt x="256" y="309"/>
                </a:cubicBezTo>
                <a:cubicBezTo>
                  <a:pt x="253" y="309"/>
                  <a:pt x="250" y="308"/>
                  <a:pt x="248" y="306"/>
                </a:cubicBezTo>
                <a:cubicBezTo>
                  <a:pt x="99" y="157"/>
                  <a:pt x="99" y="157"/>
                  <a:pt x="99" y="157"/>
                </a:cubicBezTo>
                <a:cubicBezTo>
                  <a:pt x="95" y="152"/>
                  <a:pt x="95" y="146"/>
                  <a:pt x="99" y="141"/>
                </a:cubicBezTo>
                <a:cubicBezTo>
                  <a:pt x="103" y="137"/>
                  <a:pt x="110" y="137"/>
                  <a:pt x="114" y="141"/>
                </a:cubicBezTo>
                <a:cubicBezTo>
                  <a:pt x="256" y="283"/>
                  <a:pt x="256" y="283"/>
                  <a:pt x="256" y="283"/>
                </a:cubicBezTo>
                <a:cubicBezTo>
                  <a:pt x="397" y="141"/>
                  <a:pt x="397" y="141"/>
                  <a:pt x="397" y="141"/>
                </a:cubicBezTo>
                <a:cubicBezTo>
                  <a:pt x="402" y="137"/>
                  <a:pt x="408" y="137"/>
                  <a:pt x="413" y="141"/>
                </a:cubicBezTo>
                <a:cubicBezTo>
                  <a:pt x="417" y="146"/>
                  <a:pt x="417" y="152"/>
                  <a:pt x="413" y="157"/>
                </a:cubicBezTo>
                <a:close/>
                <a:moveTo>
                  <a:pt x="413" y="263"/>
                </a:moveTo>
                <a:cubicBezTo>
                  <a:pt x="263" y="413"/>
                  <a:pt x="263" y="413"/>
                  <a:pt x="263" y="413"/>
                </a:cubicBezTo>
                <a:cubicBezTo>
                  <a:pt x="261" y="415"/>
                  <a:pt x="258" y="416"/>
                  <a:pt x="256" y="416"/>
                </a:cubicBezTo>
                <a:cubicBezTo>
                  <a:pt x="253" y="416"/>
                  <a:pt x="250" y="415"/>
                  <a:pt x="248" y="413"/>
                </a:cubicBezTo>
                <a:cubicBezTo>
                  <a:pt x="99" y="263"/>
                  <a:pt x="99" y="263"/>
                  <a:pt x="99" y="263"/>
                </a:cubicBezTo>
                <a:cubicBezTo>
                  <a:pt x="95" y="259"/>
                  <a:pt x="95" y="252"/>
                  <a:pt x="99" y="248"/>
                </a:cubicBezTo>
                <a:cubicBezTo>
                  <a:pt x="103" y="244"/>
                  <a:pt x="110" y="244"/>
                  <a:pt x="114" y="248"/>
                </a:cubicBezTo>
                <a:cubicBezTo>
                  <a:pt x="256" y="390"/>
                  <a:pt x="256" y="390"/>
                  <a:pt x="256" y="390"/>
                </a:cubicBezTo>
                <a:cubicBezTo>
                  <a:pt x="397" y="248"/>
                  <a:pt x="397" y="248"/>
                  <a:pt x="397" y="248"/>
                </a:cubicBezTo>
                <a:cubicBezTo>
                  <a:pt x="402" y="244"/>
                  <a:pt x="408" y="244"/>
                  <a:pt x="413" y="248"/>
                </a:cubicBezTo>
                <a:cubicBezTo>
                  <a:pt x="417" y="252"/>
                  <a:pt x="417" y="259"/>
                  <a:pt x="413" y="263"/>
                </a:cubicBezTo>
                <a:close/>
              </a:path>
            </a:pathLst>
          </a:cu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820000"/>
              </a:solidFill>
            </a:endParaRPr>
          </a:p>
        </p:txBody>
      </p:sp>
      <p:sp>
        <p:nvSpPr>
          <p:cNvPr id="23" name="Freeform 82"/>
          <p:cNvSpPr>
            <a:spLocks noChangeAspect="1" noEditPoints="1"/>
          </p:cNvSpPr>
          <p:nvPr/>
        </p:nvSpPr>
        <p:spPr bwMode="gray">
          <a:xfrm>
            <a:off x="6220531" y="3884449"/>
            <a:ext cx="274737" cy="28535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157 h 512"/>
              <a:gd name="T12" fmla="*/ 263 w 512"/>
              <a:gd name="T13" fmla="*/ 306 h 512"/>
              <a:gd name="T14" fmla="*/ 256 w 512"/>
              <a:gd name="T15" fmla="*/ 309 h 512"/>
              <a:gd name="T16" fmla="*/ 248 w 512"/>
              <a:gd name="T17" fmla="*/ 306 h 512"/>
              <a:gd name="T18" fmla="*/ 99 w 512"/>
              <a:gd name="T19" fmla="*/ 157 h 512"/>
              <a:gd name="T20" fmla="*/ 99 w 512"/>
              <a:gd name="T21" fmla="*/ 141 h 512"/>
              <a:gd name="T22" fmla="*/ 114 w 512"/>
              <a:gd name="T23" fmla="*/ 141 h 512"/>
              <a:gd name="T24" fmla="*/ 256 w 512"/>
              <a:gd name="T25" fmla="*/ 283 h 512"/>
              <a:gd name="T26" fmla="*/ 397 w 512"/>
              <a:gd name="T27" fmla="*/ 141 h 512"/>
              <a:gd name="T28" fmla="*/ 413 w 512"/>
              <a:gd name="T29" fmla="*/ 141 h 512"/>
              <a:gd name="T30" fmla="*/ 413 w 512"/>
              <a:gd name="T31" fmla="*/ 157 h 512"/>
              <a:gd name="T32" fmla="*/ 413 w 512"/>
              <a:gd name="T33" fmla="*/ 263 h 512"/>
              <a:gd name="T34" fmla="*/ 263 w 512"/>
              <a:gd name="T35" fmla="*/ 413 h 512"/>
              <a:gd name="T36" fmla="*/ 256 w 512"/>
              <a:gd name="T37" fmla="*/ 416 h 512"/>
              <a:gd name="T38" fmla="*/ 248 w 512"/>
              <a:gd name="T39" fmla="*/ 413 h 512"/>
              <a:gd name="T40" fmla="*/ 99 w 512"/>
              <a:gd name="T41" fmla="*/ 263 h 512"/>
              <a:gd name="T42" fmla="*/ 99 w 512"/>
              <a:gd name="T43" fmla="*/ 248 h 512"/>
              <a:gd name="T44" fmla="*/ 114 w 512"/>
              <a:gd name="T45" fmla="*/ 248 h 512"/>
              <a:gd name="T46" fmla="*/ 256 w 512"/>
              <a:gd name="T47" fmla="*/ 390 h 512"/>
              <a:gd name="T48" fmla="*/ 397 w 512"/>
              <a:gd name="T49" fmla="*/ 248 h 512"/>
              <a:gd name="T50" fmla="*/ 413 w 512"/>
              <a:gd name="T51" fmla="*/ 248 h 512"/>
              <a:gd name="T52" fmla="*/ 413 w 512"/>
              <a:gd name="T53" fmla="*/ 2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3" y="157"/>
                </a:moveTo>
                <a:cubicBezTo>
                  <a:pt x="263" y="306"/>
                  <a:pt x="263" y="306"/>
                  <a:pt x="263" y="306"/>
                </a:cubicBezTo>
                <a:cubicBezTo>
                  <a:pt x="261" y="308"/>
                  <a:pt x="258" y="309"/>
                  <a:pt x="256" y="309"/>
                </a:cubicBezTo>
                <a:cubicBezTo>
                  <a:pt x="253" y="309"/>
                  <a:pt x="250" y="308"/>
                  <a:pt x="248" y="306"/>
                </a:cubicBezTo>
                <a:cubicBezTo>
                  <a:pt x="99" y="157"/>
                  <a:pt x="99" y="157"/>
                  <a:pt x="99" y="157"/>
                </a:cubicBezTo>
                <a:cubicBezTo>
                  <a:pt x="95" y="152"/>
                  <a:pt x="95" y="146"/>
                  <a:pt x="99" y="141"/>
                </a:cubicBezTo>
                <a:cubicBezTo>
                  <a:pt x="103" y="137"/>
                  <a:pt x="110" y="137"/>
                  <a:pt x="114" y="141"/>
                </a:cubicBezTo>
                <a:cubicBezTo>
                  <a:pt x="256" y="283"/>
                  <a:pt x="256" y="283"/>
                  <a:pt x="256" y="283"/>
                </a:cubicBezTo>
                <a:cubicBezTo>
                  <a:pt x="397" y="141"/>
                  <a:pt x="397" y="141"/>
                  <a:pt x="397" y="141"/>
                </a:cubicBezTo>
                <a:cubicBezTo>
                  <a:pt x="402" y="137"/>
                  <a:pt x="408" y="137"/>
                  <a:pt x="413" y="141"/>
                </a:cubicBezTo>
                <a:cubicBezTo>
                  <a:pt x="417" y="146"/>
                  <a:pt x="417" y="152"/>
                  <a:pt x="413" y="157"/>
                </a:cubicBezTo>
                <a:close/>
                <a:moveTo>
                  <a:pt x="413" y="263"/>
                </a:moveTo>
                <a:cubicBezTo>
                  <a:pt x="263" y="413"/>
                  <a:pt x="263" y="413"/>
                  <a:pt x="263" y="413"/>
                </a:cubicBezTo>
                <a:cubicBezTo>
                  <a:pt x="261" y="415"/>
                  <a:pt x="258" y="416"/>
                  <a:pt x="256" y="416"/>
                </a:cubicBezTo>
                <a:cubicBezTo>
                  <a:pt x="253" y="416"/>
                  <a:pt x="250" y="415"/>
                  <a:pt x="248" y="413"/>
                </a:cubicBezTo>
                <a:cubicBezTo>
                  <a:pt x="99" y="263"/>
                  <a:pt x="99" y="263"/>
                  <a:pt x="99" y="263"/>
                </a:cubicBezTo>
                <a:cubicBezTo>
                  <a:pt x="95" y="259"/>
                  <a:pt x="95" y="252"/>
                  <a:pt x="99" y="248"/>
                </a:cubicBezTo>
                <a:cubicBezTo>
                  <a:pt x="103" y="244"/>
                  <a:pt x="110" y="244"/>
                  <a:pt x="114" y="248"/>
                </a:cubicBezTo>
                <a:cubicBezTo>
                  <a:pt x="256" y="390"/>
                  <a:pt x="256" y="390"/>
                  <a:pt x="256" y="390"/>
                </a:cubicBezTo>
                <a:cubicBezTo>
                  <a:pt x="397" y="248"/>
                  <a:pt x="397" y="248"/>
                  <a:pt x="397" y="248"/>
                </a:cubicBezTo>
                <a:cubicBezTo>
                  <a:pt x="402" y="244"/>
                  <a:pt x="408" y="244"/>
                  <a:pt x="413" y="248"/>
                </a:cubicBezTo>
                <a:cubicBezTo>
                  <a:pt x="417" y="252"/>
                  <a:pt x="417" y="259"/>
                  <a:pt x="413" y="263"/>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solidFill>
                <a:srgbClr val="820000"/>
              </a:solidFill>
            </a:endParaRPr>
          </a:p>
        </p:txBody>
      </p:sp>
    </p:spTree>
    <p:extLst>
      <p:ext uri="{BB962C8B-B14F-4D97-AF65-F5344CB8AC3E}">
        <p14:creationId xmlns:p14="http://schemas.microsoft.com/office/powerpoint/2010/main" val="2332738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3.18</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DOES SCALING IMPROVE RESULTS?</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8" name="Rectangle 7"/>
          <p:cNvSpPr/>
          <p:nvPr/>
        </p:nvSpPr>
        <p:spPr>
          <a:xfrm>
            <a:off x="3124200" y="3371046"/>
            <a:ext cx="6096000" cy="1661993"/>
          </a:xfrm>
          <a:prstGeom prst="rect">
            <a:avLst/>
          </a:prstGeom>
        </p:spPr>
        <p:txBody>
          <a:bodyPr>
            <a:spAutoFit/>
          </a:bodyPr>
          <a:lstStyle/>
          <a:p>
            <a:pPr marL="425450" lvl="0" indent="-285750">
              <a:buSzPts val="1400"/>
              <a:buFont typeface="Wingdings" panose="05000000000000000000" pitchFamily="2" charset="2"/>
              <a:buChar char="v"/>
            </a:pPr>
            <a:r>
              <a:rPr lang="en-US" dirty="0"/>
              <a:t>Main KPI to optimize </a:t>
            </a:r>
            <a:r>
              <a:rPr lang="en-US" sz="2400" dirty="0">
                <a:solidFill>
                  <a:schemeClr val="accent2"/>
                </a:solidFill>
              </a:rPr>
              <a:t>Specificity</a:t>
            </a:r>
            <a:endParaRPr lang="en-US" dirty="0">
              <a:solidFill>
                <a:schemeClr val="accent2"/>
              </a:solidFill>
            </a:endParaRPr>
          </a:p>
          <a:p>
            <a:pPr marL="425450" lvl="0" indent="-285750">
              <a:buSzPts val="1400"/>
              <a:buFont typeface="Wingdings" panose="05000000000000000000" pitchFamily="2" charset="2"/>
              <a:buChar char="v"/>
            </a:pPr>
            <a:r>
              <a:rPr lang="en-US" dirty="0"/>
              <a:t>Secondary KPIs to improve if possible </a:t>
            </a:r>
            <a:r>
              <a:rPr lang="en-US" sz="2400" dirty="0">
                <a:solidFill>
                  <a:schemeClr val="accent4"/>
                </a:solidFill>
              </a:rPr>
              <a:t>Sensitivity</a:t>
            </a:r>
            <a:endParaRPr lang="en-US" dirty="0">
              <a:solidFill>
                <a:schemeClr val="accent4"/>
              </a:solidFill>
            </a:endParaRPr>
          </a:p>
          <a:p>
            <a:pPr marL="425450" lvl="0" indent="-285750">
              <a:buSzPts val="1400"/>
              <a:buFont typeface="Wingdings" panose="05000000000000000000" pitchFamily="2" charset="2"/>
              <a:buChar char="v"/>
            </a:pPr>
            <a:r>
              <a:rPr lang="en-US" dirty="0"/>
              <a:t>We scaled the data to bring all the features to the same “dimension”</a:t>
            </a:r>
          </a:p>
          <a:p>
            <a:pPr marL="425450" lvl="0" indent="-285750">
              <a:buSzPts val="1400"/>
              <a:buFont typeface="Wingdings" panose="05000000000000000000" pitchFamily="2" charset="2"/>
              <a:buChar char="v"/>
            </a:pPr>
            <a:r>
              <a:rPr lang="en-US" dirty="0"/>
              <a:t>Compared with mRMR first results</a:t>
            </a:r>
          </a:p>
        </p:txBody>
      </p:sp>
      <p:sp>
        <p:nvSpPr>
          <p:cNvPr id="9" name="Rectangle 8"/>
          <p:cNvSpPr/>
          <p:nvPr/>
        </p:nvSpPr>
        <p:spPr>
          <a:xfrm>
            <a:off x="3038475" y="2557408"/>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bwMode="auto">
          <a:xfrm>
            <a:off x="5939448" y="2002003"/>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1" name="Freeform 17"/>
          <p:cNvSpPr>
            <a:spLocks noEditPoints="1"/>
          </p:cNvSpPr>
          <p:nvPr/>
        </p:nvSpPr>
        <p:spPr bwMode="auto">
          <a:xfrm>
            <a:off x="6168193" y="2189294"/>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5936431" y="1994924"/>
            <a:ext cx="914479" cy="914479"/>
          </a:xfrm>
          <a:prstGeom prst="rect">
            <a:avLst/>
          </a:prstGeom>
        </p:spPr>
      </p:pic>
    </p:spTree>
    <p:extLst>
      <p:ext uri="{BB962C8B-B14F-4D97-AF65-F5344CB8AC3E}">
        <p14:creationId xmlns:p14="http://schemas.microsoft.com/office/powerpoint/2010/main" val="3479123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3.19</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SCALING</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pic>
        <p:nvPicPr>
          <p:cNvPr id="13" name="Google Shape;253;p34"/>
          <p:cNvPicPr preferRelativeResize="0"/>
          <p:nvPr/>
        </p:nvPicPr>
        <p:blipFill>
          <a:blip r:embed="rId3">
            <a:alphaModFix/>
          </a:blip>
          <a:stretch>
            <a:fillRect/>
          </a:stretch>
        </p:blipFill>
        <p:spPr>
          <a:xfrm>
            <a:off x="1337975" y="2100532"/>
            <a:ext cx="3548349" cy="3736875"/>
          </a:xfrm>
          <a:prstGeom prst="rect">
            <a:avLst/>
          </a:prstGeom>
          <a:noFill/>
          <a:ln>
            <a:noFill/>
          </a:ln>
        </p:spPr>
      </p:pic>
      <p:pic>
        <p:nvPicPr>
          <p:cNvPr id="14" name="Google Shape;254;p34"/>
          <p:cNvPicPr preferRelativeResize="0"/>
          <p:nvPr/>
        </p:nvPicPr>
        <p:blipFill>
          <a:blip r:embed="rId4">
            <a:alphaModFix/>
          </a:blip>
          <a:stretch>
            <a:fillRect/>
          </a:stretch>
        </p:blipFill>
        <p:spPr>
          <a:xfrm>
            <a:off x="5805050" y="2100532"/>
            <a:ext cx="3729475" cy="3736875"/>
          </a:xfrm>
          <a:prstGeom prst="rect">
            <a:avLst/>
          </a:prstGeom>
          <a:noFill/>
          <a:ln>
            <a:noFill/>
          </a:ln>
        </p:spPr>
      </p:pic>
      <p:sp>
        <p:nvSpPr>
          <p:cNvPr id="15" name="Google Shape;256;p34"/>
          <p:cNvSpPr/>
          <p:nvPr/>
        </p:nvSpPr>
        <p:spPr>
          <a:xfrm>
            <a:off x="2156223" y="4452125"/>
            <a:ext cx="2097324"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p34"/>
          <p:cNvSpPr/>
          <p:nvPr/>
        </p:nvSpPr>
        <p:spPr>
          <a:xfrm>
            <a:off x="6709173" y="4472583"/>
            <a:ext cx="2097324"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ectangle 16"/>
          <p:cNvSpPr/>
          <p:nvPr/>
        </p:nvSpPr>
        <p:spPr>
          <a:xfrm>
            <a:off x="5781071" y="1923706"/>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52744" y="1668502"/>
            <a:ext cx="2415085" cy="369332"/>
          </a:xfrm>
          <a:prstGeom prst="rect">
            <a:avLst/>
          </a:prstGeom>
          <a:solidFill>
            <a:schemeClr val="accent1"/>
          </a:solidFill>
        </p:spPr>
        <p:txBody>
          <a:bodyPr wrap="none">
            <a:spAutoFit/>
          </a:bodyPr>
          <a:lstStyle/>
          <a:p>
            <a:r>
              <a:rPr lang="en-US" dirty="0">
                <a:solidFill>
                  <a:schemeClr val="bg1"/>
                </a:solidFill>
              </a:rPr>
              <a:t>mRMR &amp; weight classes</a:t>
            </a:r>
          </a:p>
        </p:txBody>
      </p:sp>
      <p:pic>
        <p:nvPicPr>
          <p:cNvPr id="19" name="Picture 18"/>
          <p:cNvPicPr>
            <a:picLocks noChangeAspect="1"/>
          </p:cNvPicPr>
          <p:nvPr/>
        </p:nvPicPr>
        <p:blipFill>
          <a:blip r:embed="rId5"/>
          <a:stretch>
            <a:fillRect/>
          </a:stretch>
        </p:blipFill>
        <p:spPr>
          <a:xfrm>
            <a:off x="10928453" y="6319631"/>
            <a:ext cx="1959311" cy="538369"/>
          </a:xfrm>
          <a:prstGeom prst="rect">
            <a:avLst/>
          </a:prstGeom>
        </p:spPr>
      </p:pic>
      <p:sp>
        <p:nvSpPr>
          <p:cNvPr id="20" name="Rectangle 19"/>
          <p:cNvSpPr/>
          <p:nvPr/>
        </p:nvSpPr>
        <p:spPr>
          <a:xfrm>
            <a:off x="1282004" y="1923706"/>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677" y="1668502"/>
            <a:ext cx="816249" cy="369332"/>
          </a:xfrm>
          <a:prstGeom prst="rect">
            <a:avLst/>
          </a:prstGeom>
          <a:solidFill>
            <a:schemeClr val="accent1"/>
          </a:solidFill>
        </p:spPr>
        <p:txBody>
          <a:bodyPr wrap="none">
            <a:spAutoFit/>
          </a:bodyPr>
          <a:lstStyle/>
          <a:p>
            <a:r>
              <a:rPr lang="en-US" dirty="0">
                <a:solidFill>
                  <a:schemeClr val="bg1"/>
                </a:solidFill>
              </a:rPr>
              <a:t>mRMR</a:t>
            </a:r>
          </a:p>
        </p:txBody>
      </p:sp>
    </p:spTree>
    <p:extLst>
      <p:ext uri="{BB962C8B-B14F-4D97-AF65-F5344CB8AC3E}">
        <p14:creationId xmlns:p14="http://schemas.microsoft.com/office/powerpoint/2010/main" val="1274930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3.20</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 SCALING</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Conclusions based on findings</a:t>
            </a:r>
          </a:p>
        </p:txBody>
      </p:sp>
      <p:sp>
        <p:nvSpPr>
          <p:cNvPr id="2" name="Rectangle 1"/>
          <p:cNvSpPr/>
          <p:nvPr/>
        </p:nvSpPr>
        <p:spPr>
          <a:xfrm>
            <a:off x="2624893" y="2986211"/>
            <a:ext cx="6096000" cy="1323439"/>
          </a:xfrm>
          <a:prstGeom prst="rect">
            <a:avLst/>
          </a:prstGeom>
        </p:spPr>
        <p:txBody>
          <a:bodyPr>
            <a:spAutoFit/>
          </a:bodyPr>
          <a:lstStyle/>
          <a:p>
            <a:pPr marL="425450" lvl="0" indent="-285750">
              <a:buSzPts val="1400"/>
              <a:buFont typeface="Wingdings" panose="05000000000000000000" pitchFamily="2" charset="2"/>
              <a:buChar char="v"/>
            </a:pPr>
            <a:r>
              <a:rPr lang="en-US" sz="1600" dirty="0"/>
              <a:t>Same results</a:t>
            </a:r>
            <a:r>
              <a:rPr lang="en-US" dirty="0">
                <a:solidFill>
                  <a:schemeClr val="accent6">
                    <a:lumMod val="75000"/>
                  </a:schemeClr>
                </a:solidFill>
              </a:rPr>
              <a:t>. </a:t>
            </a:r>
            <a:r>
              <a:rPr lang="en-US" sz="2000" dirty="0">
                <a:solidFill>
                  <a:schemeClr val="accent6">
                    <a:lumMod val="75000"/>
                  </a:schemeClr>
                </a:solidFill>
              </a:rPr>
              <a:t>The main reason of this is the way the probability is calculated within the logistic regression, where the logit is used to scale the probabilities to limited to 0 or 1. </a:t>
            </a:r>
          </a:p>
        </p:txBody>
      </p:sp>
      <p:sp>
        <p:nvSpPr>
          <p:cNvPr id="14" name="Rectangle 13"/>
          <p:cNvSpPr/>
          <p:nvPr/>
        </p:nvSpPr>
        <p:spPr>
          <a:xfrm>
            <a:off x="2543175" y="2655937"/>
            <a:ext cx="6610350" cy="19394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444148" y="2100532"/>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5672893" y="2287823"/>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1225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INCREASE AMOUNT OF TRAINED DATA</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What if we increase amount of trained data with a different split (80/20) ?</a:t>
            </a:r>
          </a:p>
        </p:txBody>
      </p:sp>
      <p:sp>
        <p:nvSpPr>
          <p:cNvPr id="8" name="Rectangle 7"/>
          <p:cNvSpPr/>
          <p:nvPr/>
        </p:nvSpPr>
        <p:spPr>
          <a:xfrm>
            <a:off x="3124200" y="3371046"/>
            <a:ext cx="6096000" cy="1938992"/>
          </a:xfrm>
          <a:prstGeom prst="rect">
            <a:avLst/>
          </a:prstGeom>
        </p:spPr>
        <p:txBody>
          <a:bodyPr>
            <a:spAutoFit/>
          </a:bodyPr>
          <a:lstStyle/>
          <a:p>
            <a:pPr marL="425450" lvl="0" indent="-285750">
              <a:buSzPts val="1400"/>
              <a:buFont typeface="Wingdings" panose="05000000000000000000" pitchFamily="2" charset="2"/>
              <a:buChar char="v"/>
            </a:pPr>
            <a:r>
              <a:rPr lang="en-US" dirty="0"/>
              <a:t>Main KPI to optimize </a:t>
            </a:r>
            <a:r>
              <a:rPr lang="en-US" sz="2400" dirty="0">
                <a:solidFill>
                  <a:schemeClr val="accent6">
                    <a:lumMod val="75000"/>
                  </a:schemeClr>
                </a:solidFill>
              </a:rPr>
              <a:t>Specificity</a:t>
            </a:r>
            <a:endParaRPr lang="en-US" dirty="0">
              <a:solidFill>
                <a:schemeClr val="accent6">
                  <a:lumMod val="75000"/>
                </a:schemeClr>
              </a:solidFill>
            </a:endParaRPr>
          </a:p>
          <a:p>
            <a:pPr marL="425450" lvl="0" indent="-285750">
              <a:buSzPts val="1400"/>
              <a:buFont typeface="Wingdings" panose="05000000000000000000" pitchFamily="2" charset="2"/>
              <a:buChar char="v"/>
            </a:pPr>
            <a:r>
              <a:rPr lang="en-US" dirty="0"/>
              <a:t>Secondary KPIs to improve if possible </a:t>
            </a:r>
            <a:r>
              <a:rPr lang="en-US" sz="2400" dirty="0">
                <a:solidFill>
                  <a:schemeClr val="accent2"/>
                </a:solidFill>
              </a:rPr>
              <a:t>Sensitivity</a:t>
            </a:r>
            <a:endParaRPr lang="en-US" dirty="0">
              <a:solidFill>
                <a:schemeClr val="accent2"/>
              </a:solidFill>
            </a:endParaRPr>
          </a:p>
          <a:p>
            <a:pPr marL="425450" lvl="0" indent="-285750">
              <a:buSzPts val="1400"/>
              <a:buFont typeface="Wingdings" panose="05000000000000000000" pitchFamily="2" charset="2"/>
              <a:buChar char="v"/>
            </a:pPr>
            <a:r>
              <a:rPr lang="en-US" dirty="0"/>
              <a:t>We scaled the data to bring all the features to the same “dimension”</a:t>
            </a:r>
          </a:p>
          <a:p>
            <a:pPr marL="425450" lvl="0" indent="-285750">
              <a:buSzPts val="1400"/>
              <a:buFont typeface="Wingdings" panose="05000000000000000000" pitchFamily="2" charset="2"/>
              <a:buChar char="v"/>
            </a:pPr>
            <a:r>
              <a:rPr lang="en-US" dirty="0"/>
              <a:t>Compared with mRMR first results</a:t>
            </a:r>
          </a:p>
          <a:p>
            <a:pPr marL="425450" lvl="0" indent="-285750">
              <a:buSzPts val="1400"/>
              <a:buFont typeface="Wingdings" panose="05000000000000000000" pitchFamily="2" charset="2"/>
              <a:buChar char="v"/>
            </a:pPr>
            <a:r>
              <a:rPr lang="en-US" dirty="0"/>
              <a:t>Split is 80 for training and 20 for testing </a:t>
            </a:r>
          </a:p>
        </p:txBody>
      </p:sp>
      <p:sp>
        <p:nvSpPr>
          <p:cNvPr id="9" name="Rectangle 8"/>
          <p:cNvSpPr/>
          <p:nvPr/>
        </p:nvSpPr>
        <p:spPr>
          <a:xfrm>
            <a:off x="3038475" y="2557408"/>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bwMode="auto">
          <a:xfrm>
            <a:off x="5939448" y="2002003"/>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1" name="Freeform 17"/>
          <p:cNvSpPr>
            <a:spLocks noEditPoints="1"/>
          </p:cNvSpPr>
          <p:nvPr/>
        </p:nvSpPr>
        <p:spPr bwMode="auto">
          <a:xfrm>
            <a:off x="6168193" y="2189294"/>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5936431" y="1994924"/>
            <a:ext cx="914479" cy="914479"/>
          </a:xfrm>
          <a:prstGeom prst="rect">
            <a:avLst/>
          </a:prstGeom>
        </p:spPr>
      </p:pic>
    </p:spTree>
    <p:extLst>
      <p:ext uri="{BB962C8B-B14F-4D97-AF65-F5344CB8AC3E}">
        <p14:creationId xmlns:p14="http://schemas.microsoft.com/office/powerpoint/2010/main" val="345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38883" y="2117698"/>
            <a:ext cx="3594859" cy="3816670"/>
          </a:xfrm>
          <a:prstGeom prst="rect">
            <a:avLst/>
          </a:prstGeom>
        </p:spPr>
      </p:pic>
      <p:pic>
        <p:nvPicPr>
          <p:cNvPr id="2" name="Picture 1"/>
          <p:cNvPicPr>
            <a:picLocks noChangeAspect="1"/>
          </p:cNvPicPr>
          <p:nvPr/>
        </p:nvPicPr>
        <p:blipFill>
          <a:blip r:embed="rId4"/>
          <a:stretch>
            <a:fillRect/>
          </a:stretch>
        </p:blipFill>
        <p:spPr>
          <a:xfrm>
            <a:off x="1525643" y="2168294"/>
            <a:ext cx="3358484" cy="3601349"/>
          </a:xfrm>
          <a:prstGeom prst="rect">
            <a:avLst/>
          </a:prstGeom>
        </p:spPr>
      </p:pic>
      <p:sp>
        <p:nvSpPr>
          <p:cNvPr id="21" name="Rectangle 20"/>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3.22</a:t>
            </a:r>
            <a:r>
              <a:rPr lang="en-US" sz="3600" b="1" dirty="0">
                <a:solidFill>
                  <a:srgbClr val="006570"/>
                </a:solidFill>
                <a:latin typeface="Calibri Light" panose="020F0302020204030204" pitchFamily="34" charset="0"/>
                <a:cs typeface="Calibri Light" panose="020F0302020204030204" pitchFamily="34" charset="0"/>
              </a:rPr>
              <a:t> </a:t>
            </a:r>
            <a:r>
              <a:rPr lang="en-US" sz="3200" b="1" spc="-150" dirty="0">
                <a:solidFill>
                  <a:srgbClr val="006570"/>
                </a:solidFill>
                <a:latin typeface="Calibri Light" panose="020F0302020204030204" pitchFamily="34" charset="0"/>
                <a:cs typeface="Calibri Light" panose="020F0302020204030204" pitchFamily="34" charset="0"/>
              </a:rPr>
              <a:t>LOGISTIC REGRESSION USING FEATURES FROM MRMR &amp; SPLIT 80-20</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15" name="Google Shape;256;p34"/>
          <p:cNvSpPr/>
          <p:nvPr/>
        </p:nvSpPr>
        <p:spPr>
          <a:xfrm>
            <a:off x="2218646" y="4394283"/>
            <a:ext cx="2097324"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p34"/>
          <p:cNvSpPr/>
          <p:nvPr/>
        </p:nvSpPr>
        <p:spPr>
          <a:xfrm>
            <a:off x="6709173" y="4472583"/>
            <a:ext cx="2097324"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ectangle 16"/>
          <p:cNvSpPr/>
          <p:nvPr/>
        </p:nvSpPr>
        <p:spPr>
          <a:xfrm>
            <a:off x="5781071" y="1923706"/>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52744" y="1668502"/>
            <a:ext cx="2415085" cy="369332"/>
          </a:xfrm>
          <a:prstGeom prst="rect">
            <a:avLst/>
          </a:prstGeom>
          <a:solidFill>
            <a:schemeClr val="accent1"/>
          </a:solidFill>
        </p:spPr>
        <p:txBody>
          <a:bodyPr wrap="none">
            <a:spAutoFit/>
          </a:bodyPr>
          <a:lstStyle/>
          <a:p>
            <a:r>
              <a:rPr lang="en-US" dirty="0">
                <a:solidFill>
                  <a:schemeClr val="bg1"/>
                </a:solidFill>
              </a:rPr>
              <a:t>mRMR &amp; weight classes</a:t>
            </a:r>
          </a:p>
        </p:txBody>
      </p:sp>
      <p:pic>
        <p:nvPicPr>
          <p:cNvPr id="19" name="Picture 18"/>
          <p:cNvPicPr>
            <a:picLocks noChangeAspect="1"/>
          </p:cNvPicPr>
          <p:nvPr/>
        </p:nvPicPr>
        <p:blipFill>
          <a:blip r:embed="rId5"/>
          <a:stretch>
            <a:fillRect/>
          </a:stretch>
        </p:blipFill>
        <p:spPr>
          <a:xfrm>
            <a:off x="10928453" y="6319631"/>
            <a:ext cx="1959311" cy="538369"/>
          </a:xfrm>
          <a:prstGeom prst="rect">
            <a:avLst/>
          </a:prstGeom>
        </p:spPr>
      </p:pic>
      <p:sp>
        <p:nvSpPr>
          <p:cNvPr id="20" name="Rectangle 19"/>
          <p:cNvSpPr/>
          <p:nvPr/>
        </p:nvSpPr>
        <p:spPr>
          <a:xfrm>
            <a:off x="1282004" y="1923706"/>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677" y="1668502"/>
            <a:ext cx="816249" cy="369332"/>
          </a:xfrm>
          <a:prstGeom prst="rect">
            <a:avLst/>
          </a:prstGeom>
          <a:solidFill>
            <a:schemeClr val="accent1"/>
          </a:solidFill>
        </p:spPr>
        <p:txBody>
          <a:bodyPr wrap="none">
            <a:spAutoFit/>
          </a:bodyPr>
          <a:lstStyle/>
          <a:p>
            <a:r>
              <a:rPr lang="en-US" dirty="0">
                <a:solidFill>
                  <a:schemeClr val="bg1"/>
                </a:solidFill>
              </a:rPr>
              <a:t>mRMR</a:t>
            </a:r>
          </a:p>
        </p:txBody>
      </p:sp>
    </p:spTree>
    <p:extLst>
      <p:ext uri="{BB962C8B-B14F-4D97-AF65-F5344CB8AC3E}">
        <p14:creationId xmlns:p14="http://schemas.microsoft.com/office/powerpoint/2010/main" val="3700040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3.23</a:t>
            </a:r>
            <a:r>
              <a:rPr lang="en-US" sz="3600" b="1" dirty="0">
                <a:solidFill>
                  <a:srgbClr val="006570"/>
                </a:solidFill>
                <a:latin typeface="Calibri Light" panose="020F0302020204030204" pitchFamily="34" charset="0"/>
                <a:cs typeface="Calibri Light" panose="020F0302020204030204" pitchFamily="34" charset="0"/>
              </a:rPr>
              <a:t> </a:t>
            </a:r>
            <a:r>
              <a:rPr lang="en-US" sz="3200" b="1" spc="-150" dirty="0">
                <a:solidFill>
                  <a:srgbClr val="006570"/>
                </a:solidFill>
                <a:latin typeface="Calibri Light" panose="020F0302020204030204" pitchFamily="34" charset="0"/>
                <a:cs typeface="Calibri Light" panose="020F0302020204030204" pitchFamily="34" charset="0"/>
              </a:rPr>
              <a:t>LOGISTIC REGRESSION USING FEATURES FROM MRMR &amp; SPLIT 80-20</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Conclusions based on findings</a:t>
            </a:r>
          </a:p>
        </p:txBody>
      </p:sp>
      <p:sp>
        <p:nvSpPr>
          <p:cNvPr id="2" name="Rectangle 1"/>
          <p:cNvSpPr/>
          <p:nvPr/>
        </p:nvSpPr>
        <p:spPr>
          <a:xfrm>
            <a:off x="2624893" y="2986211"/>
            <a:ext cx="6096000" cy="1107996"/>
          </a:xfrm>
          <a:prstGeom prst="rect">
            <a:avLst/>
          </a:prstGeom>
        </p:spPr>
        <p:txBody>
          <a:bodyPr>
            <a:spAutoFit/>
          </a:bodyPr>
          <a:lstStyle/>
          <a:p>
            <a:pPr marL="425450" lvl="0" indent="-285750">
              <a:buSzPts val="1400"/>
              <a:buFont typeface="Wingdings" panose="05000000000000000000" pitchFamily="2" charset="2"/>
              <a:buChar char="v"/>
            </a:pPr>
            <a:r>
              <a:rPr lang="en-US" dirty="0"/>
              <a:t>Seems like this improve </a:t>
            </a:r>
            <a:r>
              <a:rPr lang="en-US" sz="2400" dirty="0">
                <a:solidFill>
                  <a:schemeClr val="accent1">
                    <a:lumMod val="50000"/>
                  </a:schemeClr>
                </a:solidFill>
              </a:rPr>
              <a:t>accuracy</a:t>
            </a:r>
            <a:r>
              <a:rPr lang="en-US" dirty="0"/>
              <a:t> of the model from 0.5861 to 0.5917</a:t>
            </a:r>
          </a:p>
          <a:p>
            <a:pPr marL="425450" lvl="0" indent="-285750">
              <a:buSzPts val="1400"/>
              <a:buFont typeface="Wingdings" panose="05000000000000000000" pitchFamily="2" charset="2"/>
              <a:buChar char="v"/>
            </a:pPr>
            <a:r>
              <a:rPr lang="en-US" dirty="0"/>
              <a:t>Also improve the </a:t>
            </a:r>
            <a:r>
              <a:rPr lang="en-US" sz="2400" dirty="0">
                <a:solidFill>
                  <a:schemeClr val="accent2"/>
                </a:solidFill>
              </a:rPr>
              <a:t>specificity</a:t>
            </a:r>
            <a:r>
              <a:rPr lang="en-US" dirty="0"/>
              <a:t> from 0.73252 to 0.7519</a:t>
            </a:r>
          </a:p>
        </p:txBody>
      </p:sp>
      <p:sp>
        <p:nvSpPr>
          <p:cNvPr id="14" name="Rectangle 13"/>
          <p:cNvSpPr/>
          <p:nvPr/>
        </p:nvSpPr>
        <p:spPr>
          <a:xfrm>
            <a:off x="2543175" y="2655937"/>
            <a:ext cx="6610350" cy="19394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444148" y="2100532"/>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5672893" y="2287823"/>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6224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Filter">
            <a:extLst>
              <a:ext uri="{FF2B5EF4-FFF2-40B4-BE49-F238E27FC236}">
                <a16:creationId xmlns:a16="http://schemas.microsoft.com/office/drawing/2014/main" id="{0B5929C1-E166-48E4-9C4B-575E94DF34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5011" y="47210"/>
            <a:ext cx="914400" cy="914400"/>
          </a:xfrm>
          <a:prstGeom prst="rect">
            <a:avLst/>
          </a:prstGeom>
        </p:spPr>
      </p:pic>
      <p:sp>
        <p:nvSpPr>
          <p:cNvPr id="14" name="Rectangle 13"/>
          <p:cNvSpPr/>
          <p:nvPr/>
        </p:nvSpPr>
        <p:spPr>
          <a:xfrm>
            <a:off x="-1" y="0"/>
            <a:ext cx="8241475"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1.0</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RECAP</a:t>
            </a:r>
          </a:p>
        </p:txBody>
      </p:sp>
      <p:sp>
        <p:nvSpPr>
          <p:cNvPr id="2" name="Rectangle 1"/>
          <p:cNvSpPr/>
          <p:nvPr/>
        </p:nvSpPr>
        <p:spPr>
          <a:xfrm>
            <a:off x="910206" y="2152099"/>
            <a:ext cx="1704340" cy="362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a:t>
            </a:r>
          </a:p>
        </p:txBody>
      </p:sp>
      <p:sp>
        <p:nvSpPr>
          <p:cNvPr id="3" name="Right Arrow 2"/>
          <p:cNvSpPr/>
          <p:nvPr/>
        </p:nvSpPr>
        <p:spPr>
          <a:xfrm>
            <a:off x="2723487" y="2161409"/>
            <a:ext cx="665060" cy="320824"/>
          </a:xfrm>
          <a:prstGeom prst="rightArrow">
            <a:avLst>
              <a:gd name="adj1" fmla="val 50000"/>
              <a:gd name="adj2" fmla="val 721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35"/>
          <p:cNvSpPr/>
          <p:nvPr/>
        </p:nvSpPr>
        <p:spPr>
          <a:xfrm>
            <a:off x="3516216" y="2161409"/>
            <a:ext cx="1704340" cy="362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Outlier Analysis</a:t>
            </a:r>
          </a:p>
        </p:txBody>
      </p:sp>
      <p:sp>
        <p:nvSpPr>
          <p:cNvPr id="45" name="Right Arrow 44"/>
          <p:cNvSpPr/>
          <p:nvPr/>
        </p:nvSpPr>
        <p:spPr>
          <a:xfrm>
            <a:off x="5348225" y="2161409"/>
            <a:ext cx="665060" cy="320824"/>
          </a:xfrm>
          <a:prstGeom prst="rightArrow">
            <a:avLst>
              <a:gd name="adj1" fmla="val 50000"/>
              <a:gd name="adj2" fmla="val 721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p:cNvSpPr/>
          <p:nvPr/>
        </p:nvSpPr>
        <p:spPr>
          <a:xfrm>
            <a:off x="6140954" y="2161409"/>
            <a:ext cx="1704340" cy="362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Imputation</a:t>
            </a:r>
          </a:p>
        </p:txBody>
      </p:sp>
      <p:sp>
        <p:nvSpPr>
          <p:cNvPr id="49" name="Right Arrow 48"/>
          <p:cNvSpPr/>
          <p:nvPr/>
        </p:nvSpPr>
        <p:spPr>
          <a:xfrm>
            <a:off x="7972963" y="2152099"/>
            <a:ext cx="665060" cy="320824"/>
          </a:xfrm>
          <a:prstGeom prst="rightArrow">
            <a:avLst>
              <a:gd name="adj1" fmla="val 50000"/>
              <a:gd name="adj2" fmla="val 7216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tangle 50"/>
          <p:cNvSpPr/>
          <p:nvPr/>
        </p:nvSpPr>
        <p:spPr>
          <a:xfrm>
            <a:off x="8765691" y="2152099"/>
            <a:ext cx="1832009" cy="362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Selection</a:t>
            </a:r>
          </a:p>
        </p:txBody>
      </p:sp>
      <p:sp>
        <p:nvSpPr>
          <p:cNvPr id="11" name="Rectangle 10"/>
          <p:cNvSpPr/>
          <p:nvPr/>
        </p:nvSpPr>
        <p:spPr>
          <a:xfrm>
            <a:off x="1105360" y="3670013"/>
            <a:ext cx="10071188" cy="213716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39105" y="3393150"/>
            <a:ext cx="1957043" cy="34237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Recap</a:t>
            </a:r>
          </a:p>
        </p:txBody>
      </p:sp>
      <p:sp>
        <p:nvSpPr>
          <p:cNvPr id="13" name="Rectangle 12"/>
          <p:cNvSpPr/>
          <p:nvPr/>
        </p:nvSpPr>
        <p:spPr>
          <a:xfrm>
            <a:off x="1917626" y="4012389"/>
            <a:ext cx="9116637" cy="1333698"/>
          </a:xfrm>
          <a:prstGeom prst="rect">
            <a:avLst/>
          </a:prstGeom>
        </p:spPr>
        <p:txBody>
          <a:bodyPr wrap="square">
            <a:spAutoFit/>
          </a:bodyPr>
          <a:lstStyle/>
          <a:p>
            <a:pPr lvl="0">
              <a:spcBef>
                <a:spcPts val="1600"/>
              </a:spcBef>
            </a:pPr>
            <a:r>
              <a:rPr lang="en-US" dirty="0"/>
              <a:t>discussed the baseline model.</a:t>
            </a:r>
          </a:p>
          <a:p>
            <a:pPr lvl="0">
              <a:spcBef>
                <a:spcPts val="1600"/>
              </a:spcBef>
            </a:pPr>
            <a:r>
              <a:rPr lang="en-US" dirty="0"/>
              <a:t>did about data imputation.</a:t>
            </a:r>
          </a:p>
          <a:p>
            <a:pPr lvl="0">
              <a:spcBef>
                <a:spcPts val="1600"/>
              </a:spcBef>
            </a:pPr>
            <a:r>
              <a:rPr lang="en-US" dirty="0"/>
              <a:t>Various feature selection method &amp; their outputs.</a:t>
            </a:r>
          </a:p>
        </p:txBody>
      </p:sp>
    </p:spTree>
    <p:extLst>
      <p:ext uri="{BB962C8B-B14F-4D97-AF65-F5344CB8AC3E}">
        <p14:creationId xmlns:p14="http://schemas.microsoft.com/office/powerpoint/2010/main" val="57938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3.24</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CHANGE THE THRESHOLD TO IMPROVE THE PREDICTION </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What if we change the threshold to improve the prediction on default?</a:t>
            </a:r>
          </a:p>
        </p:txBody>
      </p:sp>
      <p:sp>
        <p:nvSpPr>
          <p:cNvPr id="8" name="Rectangle 7"/>
          <p:cNvSpPr/>
          <p:nvPr/>
        </p:nvSpPr>
        <p:spPr>
          <a:xfrm>
            <a:off x="3120193" y="3078095"/>
            <a:ext cx="6096000" cy="2215991"/>
          </a:xfrm>
          <a:prstGeom prst="rect">
            <a:avLst/>
          </a:prstGeom>
        </p:spPr>
        <p:txBody>
          <a:bodyPr>
            <a:spAutoFit/>
          </a:bodyPr>
          <a:lstStyle/>
          <a:p>
            <a:pPr marL="425450" lvl="0" indent="-285750">
              <a:buSzPts val="1400"/>
              <a:buFont typeface="Wingdings" panose="05000000000000000000" pitchFamily="2" charset="2"/>
              <a:buChar char="v"/>
            </a:pPr>
            <a:r>
              <a:rPr lang="en-US" dirty="0"/>
              <a:t>Main KPI to optimize </a:t>
            </a:r>
            <a:r>
              <a:rPr lang="en-US" sz="2400" dirty="0">
                <a:solidFill>
                  <a:schemeClr val="accent1">
                    <a:lumMod val="50000"/>
                  </a:schemeClr>
                </a:solidFill>
              </a:rPr>
              <a:t>Specificity</a:t>
            </a:r>
            <a:endParaRPr lang="en-US" dirty="0">
              <a:solidFill>
                <a:schemeClr val="accent1">
                  <a:lumMod val="50000"/>
                </a:schemeClr>
              </a:solidFill>
            </a:endParaRPr>
          </a:p>
          <a:p>
            <a:pPr marL="425450" lvl="0" indent="-285750">
              <a:buSzPts val="1400"/>
              <a:buFont typeface="Wingdings" panose="05000000000000000000" pitchFamily="2" charset="2"/>
              <a:buChar char="v"/>
            </a:pPr>
            <a:r>
              <a:rPr lang="en-US" dirty="0"/>
              <a:t>Secondary KPIs to improve if possible </a:t>
            </a:r>
            <a:r>
              <a:rPr lang="en-US" sz="2400" dirty="0">
                <a:solidFill>
                  <a:schemeClr val="accent4">
                    <a:lumMod val="60000"/>
                    <a:lumOff val="40000"/>
                  </a:schemeClr>
                </a:solidFill>
              </a:rPr>
              <a:t>Sensitivity</a:t>
            </a:r>
            <a:endParaRPr lang="en-US" dirty="0">
              <a:solidFill>
                <a:schemeClr val="accent4">
                  <a:lumMod val="60000"/>
                  <a:lumOff val="40000"/>
                </a:schemeClr>
              </a:solidFill>
            </a:endParaRPr>
          </a:p>
          <a:p>
            <a:pPr marL="425450" lvl="0" indent="-285750">
              <a:buSzPts val="1400"/>
              <a:buFont typeface="Wingdings" panose="05000000000000000000" pitchFamily="2" charset="2"/>
              <a:buChar char="v"/>
            </a:pPr>
            <a:r>
              <a:rPr lang="en-US" dirty="0"/>
              <a:t>We scaled the data to bring all the features to the same “dimension”</a:t>
            </a:r>
          </a:p>
          <a:p>
            <a:pPr marL="425450" lvl="0" indent="-285750">
              <a:buSzPts val="1400"/>
              <a:buFont typeface="Wingdings" panose="05000000000000000000" pitchFamily="2" charset="2"/>
              <a:buChar char="v"/>
            </a:pPr>
            <a:r>
              <a:rPr lang="en-US" dirty="0"/>
              <a:t>Compared with mRMR first results</a:t>
            </a:r>
          </a:p>
          <a:p>
            <a:pPr marL="425450" lvl="0" indent="-285750">
              <a:buSzPts val="1400"/>
              <a:buFont typeface="Wingdings" panose="05000000000000000000" pitchFamily="2" charset="2"/>
              <a:buChar char="v"/>
            </a:pPr>
            <a:r>
              <a:rPr lang="en-US" dirty="0"/>
              <a:t>Split is 80 for training and 20 for testing </a:t>
            </a:r>
          </a:p>
          <a:p>
            <a:pPr marL="425450" lvl="0" indent="-285750">
              <a:buSzPts val="1400"/>
              <a:buFont typeface="Wingdings" panose="05000000000000000000" pitchFamily="2" charset="2"/>
              <a:buChar char="v"/>
            </a:pPr>
            <a:r>
              <a:rPr lang="en-US" dirty="0"/>
              <a:t>Modified the threshold from 0.5 to 0.4</a:t>
            </a:r>
          </a:p>
        </p:txBody>
      </p:sp>
      <p:sp>
        <p:nvSpPr>
          <p:cNvPr id="9" name="Rectangle 8"/>
          <p:cNvSpPr/>
          <p:nvPr/>
        </p:nvSpPr>
        <p:spPr>
          <a:xfrm>
            <a:off x="3038475" y="2557408"/>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bwMode="auto">
          <a:xfrm>
            <a:off x="5939448" y="2002003"/>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1" name="Freeform 17"/>
          <p:cNvSpPr>
            <a:spLocks noEditPoints="1"/>
          </p:cNvSpPr>
          <p:nvPr/>
        </p:nvSpPr>
        <p:spPr bwMode="auto">
          <a:xfrm>
            <a:off x="6168193" y="2189294"/>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5936431" y="1994924"/>
            <a:ext cx="914479" cy="914479"/>
          </a:xfrm>
          <a:prstGeom prst="rect">
            <a:avLst/>
          </a:prstGeom>
        </p:spPr>
      </p:pic>
    </p:spTree>
    <p:extLst>
      <p:ext uri="{BB962C8B-B14F-4D97-AF65-F5344CB8AC3E}">
        <p14:creationId xmlns:p14="http://schemas.microsoft.com/office/powerpoint/2010/main" val="829991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Google Shape;304;p40"/>
          <p:cNvPicPr preferRelativeResize="0"/>
          <p:nvPr/>
        </p:nvPicPr>
        <p:blipFill>
          <a:blip r:embed="rId3">
            <a:alphaModFix/>
          </a:blip>
          <a:stretch>
            <a:fillRect/>
          </a:stretch>
        </p:blipFill>
        <p:spPr>
          <a:xfrm>
            <a:off x="5880747" y="2193898"/>
            <a:ext cx="3754175" cy="3687387"/>
          </a:xfrm>
          <a:prstGeom prst="rect">
            <a:avLst/>
          </a:prstGeom>
          <a:noFill/>
          <a:ln>
            <a:noFill/>
          </a:ln>
        </p:spPr>
      </p:pic>
      <p:pic>
        <p:nvPicPr>
          <p:cNvPr id="14" name="Google Shape;303;p40"/>
          <p:cNvPicPr preferRelativeResize="0"/>
          <p:nvPr/>
        </p:nvPicPr>
        <p:blipFill>
          <a:blip r:embed="rId4">
            <a:alphaModFix/>
          </a:blip>
          <a:stretch>
            <a:fillRect/>
          </a:stretch>
        </p:blipFill>
        <p:spPr>
          <a:xfrm>
            <a:off x="1428750" y="2193898"/>
            <a:ext cx="3331637" cy="3552935"/>
          </a:xfrm>
          <a:prstGeom prst="rect">
            <a:avLst/>
          </a:prstGeom>
          <a:noFill/>
          <a:ln>
            <a:noFill/>
          </a:ln>
        </p:spPr>
      </p:pic>
      <p:sp>
        <p:nvSpPr>
          <p:cNvPr id="13" name="Rectangle 12"/>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3.25</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CHANGE THE THRESHOLD TO IMPROVE THE PREDICTION </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15" name="Google Shape;256;p34"/>
          <p:cNvSpPr/>
          <p:nvPr/>
        </p:nvSpPr>
        <p:spPr>
          <a:xfrm>
            <a:off x="2218646" y="4394283"/>
            <a:ext cx="2097324"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p34"/>
          <p:cNvSpPr/>
          <p:nvPr/>
        </p:nvSpPr>
        <p:spPr>
          <a:xfrm>
            <a:off x="6709173" y="4472583"/>
            <a:ext cx="2097324" cy="156600"/>
          </a:xfrm>
          <a:prstGeom prst="rect">
            <a:avLst/>
          </a:prstGeom>
          <a:noFill/>
          <a:ln w="19050"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Rectangle 16"/>
          <p:cNvSpPr/>
          <p:nvPr/>
        </p:nvSpPr>
        <p:spPr>
          <a:xfrm>
            <a:off x="5781071" y="1923706"/>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552744" y="1668502"/>
            <a:ext cx="2415085" cy="369332"/>
          </a:xfrm>
          <a:prstGeom prst="rect">
            <a:avLst/>
          </a:prstGeom>
          <a:solidFill>
            <a:schemeClr val="accent1"/>
          </a:solidFill>
        </p:spPr>
        <p:txBody>
          <a:bodyPr wrap="none">
            <a:spAutoFit/>
          </a:bodyPr>
          <a:lstStyle/>
          <a:p>
            <a:r>
              <a:rPr lang="en-US" dirty="0">
                <a:solidFill>
                  <a:schemeClr val="bg1"/>
                </a:solidFill>
              </a:rPr>
              <a:t>mRMR &amp; weight classes</a:t>
            </a:r>
          </a:p>
        </p:txBody>
      </p:sp>
      <p:pic>
        <p:nvPicPr>
          <p:cNvPr id="19" name="Picture 18"/>
          <p:cNvPicPr>
            <a:picLocks noChangeAspect="1"/>
          </p:cNvPicPr>
          <p:nvPr/>
        </p:nvPicPr>
        <p:blipFill>
          <a:blip r:embed="rId5"/>
          <a:stretch>
            <a:fillRect/>
          </a:stretch>
        </p:blipFill>
        <p:spPr>
          <a:xfrm>
            <a:off x="10928453" y="6319631"/>
            <a:ext cx="1959311" cy="538369"/>
          </a:xfrm>
          <a:prstGeom prst="rect">
            <a:avLst/>
          </a:prstGeom>
        </p:spPr>
      </p:pic>
      <p:sp>
        <p:nvSpPr>
          <p:cNvPr id="20" name="Rectangle 19"/>
          <p:cNvSpPr/>
          <p:nvPr/>
        </p:nvSpPr>
        <p:spPr>
          <a:xfrm>
            <a:off x="1282004" y="1923706"/>
            <a:ext cx="3652671" cy="409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677" y="1668502"/>
            <a:ext cx="816249" cy="369332"/>
          </a:xfrm>
          <a:prstGeom prst="rect">
            <a:avLst/>
          </a:prstGeom>
          <a:solidFill>
            <a:schemeClr val="accent1"/>
          </a:solidFill>
        </p:spPr>
        <p:txBody>
          <a:bodyPr wrap="none">
            <a:spAutoFit/>
          </a:bodyPr>
          <a:lstStyle/>
          <a:p>
            <a:r>
              <a:rPr lang="en-US" dirty="0">
                <a:solidFill>
                  <a:schemeClr val="bg1"/>
                </a:solidFill>
              </a:rPr>
              <a:t>mRMR</a:t>
            </a:r>
          </a:p>
        </p:txBody>
      </p:sp>
    </p:spTree>
    <p:extLst>
      <p:ext uri="{BB962C8B-B14F-4D97-AF65-F5344CB8AC3E}">
        <p14:creationId xmlns:p14="http://schemas.microsoft.com/office/powerpoint/2010/main" val="3184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3.25</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COMPARISION of CONFUSION MATRIX</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pic>
        <p:nvPicPr>
          <p:cNvPr id="19" name="Picture 18"/>
          <p:cNvPicPr>
            <a:picLocks noChangeAspect="1"/>
          </p:cNvPicPr>
          <p:nvPr/>
        </p:nvPicPr>
        <p:blipFill>
          <a:blip r:embed="rId3"/>
          <a:stretch>
            <a:fillRect/>
          </a:stretch>
        </p:blipFill>
        <p:spPr>
          <a:xfrm>
            <a:off x="10928453" y="6319631"/>
            <a:ext cx="1959311" cy="538369"/>
          </a:xfrm>
          <a:prstGeom prst="rect">
            <a:avLst/>
          </a:prstGeom>
        </p:spPr>
      </p:pic>
      <p:graphicFrame>
        <p:nvGraphicFramePr>
          <p:cNvPr id="21" name="Diagramm 20"/>
          <p:cNvGraphicFramePr>
            <a:graphicFrameLocks/>
          </p:cNvGraphicFramePr>
          <p:nvPr>
            <p:extLst>
              <p:ext uri="{D42A27DB-BD31-4B8C-83A1-F6EECF244321}">
                <p14:modId xmlns:p14="http://schemas.microsoft.com/office/powerpoint/2010/main" val="2537991208"/>
              </p:ext>
            </p:extLst>
          </p:nvPr>
        </p:nvGraphicFramePr>
        <p:xfrm>
          <a:off x="1144154" y="1561893"/>
          <a:ext cx="9486901" cy="47577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0180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3017" y="-9130"/>
            <a:ext cx="120646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3.26</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BASELINE MODEL VERSUS BEST PERFORMING MODEL </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Conclusions based on findings</a:t>
            </a:r>
          </a:p>
        </p:txBody>
      </p:sp>
      <p:sp>
        <p:nvSpPr>
          <p:cNvPr id="2" name="Rectangle 1"/>
          <p:cNvSpPr/>
          <p:nvPr/>
        </p:nvSpPr>
        <p:spPr>
          <a:xfrm>
            <a:off x="2443917" y="3224259"/>
            <a:ext cx="7566857" cy="2585323"/>
          </a:xfrm>
          <a:prstGeom prst="rect">
            <a:avLst/>
          </a:prstGeom>
        </p:spPr>
        <p:txBody>
          <a:bodyPr wrap="square">
            <a:spAutoFit/>
          </a:bodyPr>
          <a:lstStyle/>
          <a:p>
            <a:pPr lvl="0"/>
            <a:endParaRPr lang="en-US" dirty="0"/>
          </a:p>
          <a:p>
            <a:pPr marL="457200" lvl="0" indent="-317500">
              <a:buSzPts val="1400"/>
              <a:buFont typeface="Wingdings" panose="05000000000000000000" pitchFamily="2" charset="2"/>
              <a:buChar char="v"/>
            </a:pPr>
            <a:r>
              <a:rPr lang="en-US" dirty="0"/>
              <a:t>The Baseline model has a Specificity of 50% and our best performing model using logistic regression got a Specificity of 90,37%, which is </a:t>
            </a:r>
            <a:r>
              <a:rPr lang="en-US" b="1" u="sng" dirty="0">
                <a:solidFill>
                  <a:srgbClr val="38761D"/>
                </a:solidFill>
              </a:rPr>
              <a:t>+40,37 percentage point higher. </a:t>
            </a:r>
          </a:p>
          <a:p>
            <a:pPr marL="457200" indent="-317500">
              <a:buSzPts val="1400"/>
              <a:buFont typeface="Wingdings" panose="05000000000000000000" pitchFamily="2" charset="2"/>
              <a:buChar char="v"/>
            </a:pPr>
            <a:r>
              <a:rPr lang="en-US" dirty="0"/>
              <a:t>Also, in terms of Accuracy, the Baseline model has an Accuracy of 69% and our best performing model using logistic regression got an Accuracy of 45%, which is </a:t>
            </a:r>
            <a:r>
              <a:rPr lang="en-US" b="1" u="sng" dirty="0">
                <a:solidFill>
                  <a:srgbClr val="FF0000"/>
                </a:solidFill>
              </a:rPr>
              <a:t>-24 percentage points lower.</a:t>
            </a:r>
          </a:p>
          <a:p>
            <a:pPr marL="457200" indent="-317500">
              <a:buSzPts val="1400"/>
              <a:buFont typeface="Wingdings" panose="05000000000000000000" pitchFamily="2" charset="2"/>
              <a:buChar char="v"/>
            </a:pPr>
            <a:r>
              <a:rPr lang="en-US" dirty="0"/>
              <a:t>The value for Kappa is 0.12, indicating a poor level of agreement.</a:t>
            </a:r>
          </a:p>
          <a:p>
            <a:pPr marL="457200" lvl="0" indent="-317500">
              <a:buSzPts val="1400"/>
              <a:buChar char="-"/>
            </a:pPr>
            <a:endParaRPr lang="en-US" b="1" u="sng" dirty="0">
              <a:solidFill>
                <a:srgbClr val="38761D"/>
              </a:solidFill>
            </a:endParaRPr>
          </a:p>
        </p:txBody>
      </p:sp>
      <p:sp>
        <p:nvSpPr>
          <p:cNvPr id="14" name="Rectangle 13"/>
          <p:cNvSpPr/>
          <p:nvPr/>
        </p:nvSpPr>
        <p:spPr>
          <a:xfrm>
            <a:off x="2362199" y="2893984"/>
            <a:ext cx="7953375" cy="291559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bwMode="auto">
          <a:xfrm>
            <a:off x="5863248" y="2338579"/>
            <a:ext cx="913752" cy="913752"/>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sp>
        <p:nvSpPr>
          <p:cNvPr id="16" name="Freeform 17"/>
          <p:cNvSpPr>
            <a:spLocks noEditPoints="1"/>
          </p:cNvSpPr>
          <p:nvPr/>
        </p:nvSpPr>
        <p:spPr bwMode="auto">
          <a:xfrm>
            <a:off x="6091993" y="2525870"/>
            <a:ext cx="463813" cy="513506"/>
          </a:xfrm>
          <a:custGeom>
            <a:avLst/>
            <a:gdLst>
              <a:gd name="T0" fmla="*/ 412 w 2667"/>
              <a:gd name="T1" fmla="*/ 573 h 2951"/>
              <a:gd name="T2" fmla="*/ 933 w 2667"/>
              <a:gd name="T3" fmla="*/ 156 h 2951"/>
              <a:gd name="T4" fmla="*/ 1435 w 2667"/>
              <a:gd name="T5" fmla="*/ 0 h 2951"/>
              <a:gd name="T6" fmla="*/ 2245 w 2667"/>
              <a:gd name="T7" fmla="*/ 505 h 2951"/>
              <a:gd name="T8" fmla="*/ 2667 w 2667"/>
              <a:gd name="T9" fmla="*/ 708 h 2951"/>
              <a:gd name="T10" fmla="*/ 2667 w 2667"/>
              <a:gd name="T11" fmla="*/ 1985 h 2951"/>
              <a:gd name="T12" fmla="*/ 2527 w 2667"/>
              <a:gd name="T13" fmla="*/ 2624 h 2951"/>
              <a:gd name="T14" fmla="*/ 2546 w 2667"/>
              <a:gd name="T15" fmla="*/ 2517 h 2951"/>
              <a:gd name="T16" fmla="*/ 2598 w 2667"/>
              <a:gd name="T17" fmla="*/ 2277 h 2951"/>
              <a:gd name="T18" fmla="*/ 2541 w 2667"/>
              <a:gd name="T19" fmla="*/ 2024 h 2951"/>
              <a:gd name="T20" fmla="*/ 2475 w 2667"/>
              <a:gd name="T21" fmla="*/ 1566 h 2951"/>
              <a:gd name="T22" fmla="*/ 2475 w 2667"/>
              <a:gd name="T23" fmla="*/ 845 h 2951"/>
              <a:gd name="T24" fmla="*/ 1194 w 2667"/>
              <a:gd name="T25" fmla="*/ 773 h 2951"/>
              <a:gd name="T26" fmla="*/ 198 w 2667"/>
              <a:gd name="T27" fmla="*/ 1073 h 2951"/>
              <a:gd name="T28" fmla="*/ 198 w 2667"/>
              <a:gd name="T29" fmla="*/ 2076 h 2951"/>
              <a:gd name="T30" fmla="*/ 802 w 2667"/>
              <a:gd name="T31" fmla="*/ 2377 h 2951"/>
              <a:gd name="T32" fmla="*/ 1581 w 2667"/>
              <a:gd name="T33" fmla="*/ 2394 h 2951"/>
              <a:gd name="T34" fmla="*/ 1592 w 2667"/>
              <a:gd name="T35" fmla="*/ 2624 h 2951"/>
              <a:gd name="T36" fmla="*/ 533 w 2667"/>
              <a:gd name="T37" fmla="*/ 2624 h 2951"/>
              <a:gd name="T38" fmla="*/ 0 w 2667"/>
              <a:gd name="T39" fmla="*/ 1985 h 2951"/>
              <a:gd name="T40" fmla="*/ 0 w 2667"/>
              <a:gd name="T41" fmla="*/ 708 h 2951"/>
              <a:gd name="T42" fmla="*/ 1950 w 2667"/>
              <a:gd name="T43" fmla="*/ 1606 h 2951"/>
              <a:gd name="T44" fmla="*/ 1369 w 2667"/>
              <a:gd name="T45" fmla="*/ 581 h 2951"/>
              <a:gd name="T46" fmla="*/ 2024 w 2667"/>
              <a:gd name="T47" fmla="*/ 465 h 2951"/>
              <a:gd name="T48" fmla="*/ 1370 w 2667"/>
              <a:gd name="T49" fmla="*/ 116 h 2951"/>
              <a:gd name="T50" fmla="*/ 713 w 2667"/>
              <a:gd name="T51" fmla="*/ 465 h 2951"/>
              <a:gd name="T52" fmla="*/ 1427 w 2667"/>
              <a:gd name="T53" fmla="*/ 287 h 2951"/>
              <a:gd name="T54" fmla="*/ 1449 w 2667"/>
              <a:gd name="T55" fmla="*/ 351 h 2951"/>
              <a:gd name="T56" fmla="*/ 1416 w 2667"/>
              <a:gd name="T57" fmla="*/ 408 h 2951"/>
              <a:gd name="T58" fmla="*/ 1342 w 2667"/>
              <a:gd name="T59" fmla="*/ 408 h 2951"/>
              <a:gd name="T60" fmla="*/ 1308 w 2667"/>
              <a:gd name="T61" fmla="*/ 351 h 2951"/>
              <a:gd name="T62" fmla="*/ 1331 w 2667"/>
              <a:gd name="T63" fmla="*/ 287 h 2951"/>
              <a:gd name="T64" fmla="*/ 2077 w 2667"/>
              <a:gd name="T65" fmla="*/ 2888 h 2951"/>
              <a:gd name="T66" fmla="*/ 1881 w 2667"/>
              <a:gd name="T67" fmla="*/ 2616 h 2951"/>
              <a:gd name="T68" fmla="*/ 1733 w 2667"/>
              <a:gd name="T69" fmla="*/ 2454 h 2951"/>
              <a:gd name="T70" fmla="*/ 1702 w 2667"/>
              <a:gd name="T71" fmla="*/ 2243 h 2951"/>
              <a:gd name="T72" fmla="*/ 1748 w 2667"/>
              <a:gd name="T73" fmla="*/ 2102 h 2951"/>
              <a:gd name="T74" fmla="*/ 1871 w 2667"/>
              <a:gd name="T75" fmla="*/ 1980 h 2951"/>
              <a:gd name="T76" fmla="*/ 2055 w 2667"/>
              <a:gd name="T77" fmla="*/ 1927 h 2951"/>
              <a:gd name="T78" fmla="*/ 2261 w 2667"/>
              <a:gd name="T79" fmla="*/ 1971 h 2951"/>
              <a:gd name="T80" fmla="*/ 2410 w 2667"/>
              <a:gd name="T81" fmla="*/ 2122 h 2951"/>
              <a:gd name="T82" fmla="*/ 2438 w 2667"/>
              <a:gd name="T83" fmla="*/ 2374 h 2951"/>
              <a:gd name="T84" fmla="*/ 2310 w 2667"/>
              <a:gd name="T85" fmla="*/ 2588 h 2951"/>
              <a:gd name="T86" fmla="*/ 2176 w 2667"/>
              <a:gd name="T87" fmla="*/ 2143 h 2951"/>
              <a:gd name="T88" fmla="*/ 2256 w 2667"/>
              <a:gd name="T89" fmla="*/ 2293 h 2951"/>
              <a:gd name="T90" fmla="*/ 2176 w 2667"/>
              <a:gd name="T91" fmla="*/ 2444 h 2951"/>
              <a:gd name="T92" fmla="*/ 2002 w 2667"/>
              <a:gd name="T93" fmla="*/ 2460 h 2951"/>
              <a:gd name="T94" fmla="*/ 1893 w 2667"/>
              <a:gd name="T95" fmla="*/ 2330 h 2951"/>
              <a:gd name="T96" fmla="*/ 1943 w 2667"/>
              <a:gd name="T97" fmla="*/ 2165 h 2951"/>
              <a:gd name="T98" fmla="*/ 2275 w 2667"/>
              <a:gd name="T99" fmla="*/ 1820 h 2951"/>
              <a:gd name="T100" fmla="*/ 2004 w 2667"/>
              <a:gd name="T101" fmla="*/ 1798 h 2951"/>
              <a:gd name="T102" fmla="*/ 1660 w 2667"/>
              <a:gd name="T103" fmla="*/ 1974 h 2951"/>
              <a:gd name="T104" fmla="*/ 1582 w 2667"/>
              <a:gd name="T105" fmla="*/ 2138 h 2951"/>
              <a:gd name="T106" fmla="*/ 1119 w 2667"/>
              <a:gd name="T107" fmla="*/ 2217 h 2951"/>
              <a:gd name="T108" fmla="*/ 368 w 2667"/>
              <a:gd name="T109" fmla="*/ 2217 h 2951"/>
              <a:gd name="T110" fmla="*/ 368 w 2667"/>
              <a:gd name="T111" fmla="*/ 1394 h 2951"/>
              <a:gd name="T112" fmla="*/ 852 w 2667"/>
              <a:gd name="T113" fmla="*/ 899 h 2951"/>
              <a:gd name="T114" fmla="*/ 2063 w 2667"/>
              <a:gd name="T115" fmla="*/ 899 h 2951"/>
              <a:gd name="T116" fmla="*/ 2304 w 2667"/>
              <a:gd name="T117" fmla="*/ 1363 h 2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7" h="2951">
                <a:moveTo>
                  <a:pt x="0" y="581"/>
                </a:moveTo>
                <a:lnTo>
                  <a:pt x="51" y="581"/>
                </a:lnTo>
                <a:lnTo>
                  <a:pt x="101" y="581"/>
                </a:lnTo>
                <a:lnTo>
                  <a:pt x="152" y="581"/>
                </a:lnTo>
                <a:lnTo>
                  <a:pt x="202" y="581"/>
                </a:lnTo>
                <a:lnTo>
                  <a:pt x="253" y="581"/>
                </a:lnTo>
                <a:lnTo>
                  <a:pt x="304" y="581"/>
                </a:lnTo>
                <a:lnTo>
                  <a:pt x="355" y="581"/>
                </a:lnTo>
                <a:lnTo>
                  <a:pt x="405" y="581"/>
                </a:lnTo>
                <a:lnTo>
                  <a:pt x="412" y="573"/>
                </a:lnTo>
                <a:lnTo>
                  <a:pt x="432" y="555"/>
                </a:lnTo>
                <a:lnTo>
                  <a:pt x="464" y="528"/>
                </a:lnTo>
                <a:lnTo>
                  <a:pt x="507" y="494"/>
                </a:lnTo>
                <a:lnTo>
                  <a:pt x="558" y="453"/>
                </a:lnTo>
                <a:lnTo>
                  <a:pt x="615" y="407"/>
                </a:lnTo>
                <a:lnTo>
                  <a:pt x="677" y="358"/>
                </a:lnTo>
                <a:lnTo>
                  <a:pt x="742" y="307"/>
                </a:lnTo>
                <a:lnTo>
                  <a:pt x="807" y="255"/>
                </a:lnTo>
                <a:lnTo>
                  <a:pt x="872" y="204"/>
                </a:lnTo>
                <a:lnTo>
                  <a:pt x="933" y="156"/>
                </a:lnTo>
                <a:lnTo>
                  <a:pt x="990" y="111"/>
                </a:lnTo>
                <a:lnTo>
                  <a:pt x="1039" y="72"/>
                </a:lnTo>
                <a:lnTo>
                  <a:pt x="1081" y="40"/>
                </a:lnTo>
                <a:lnTo>
                  <a:pt x="1112" y="15"/>
                </a:lnTo>
                <a:lnTo>
                  <a:pt x="1131" y="0"/>
                </a:lnTo>
                <a:lnTo>
                  <a:pt x="1191" y="0"/>
                </a:lnTo>
                <a:lnTo>
                  <a:pt x="1253" y="0"/>
                </a:lnTo>
                <a:lnTo>
                  <a:pt x="1313" y="0"/>
                </a:lnTo>
                <a:lnTo>
                  <a:pt x="1375" y="0"/>
                </a:lnTo>
                <a:lnTo>
                  <a:pt x="1435" y="0"/>
                </a:lnTo>
                <a:lnTo>
                  <a:pt x="1497" y="0"/>
                </a:lnTo>
                <a:lnTo>
                  <a:pt x="1557" y="0"/>
                </a:lnTo>
                <a:lnTo>
                  <a:pt x="1619" y="0"/>
                </a:lnTo>
                <a:lnTo>
                  <a:pt x="1708" y="72"/>
                </a:lnTo>
                <a:lnTo>
                  <a:pt x="1797" y="145"/>
                </a:lnTo>
                <a:lnTo>
                  <a:pt x="1887" y="217"/>
                </a:lnTo>
                <a:lnTo>
                  <a:pt x="1976" y="289"/>
                </a:lnTo>
                <a:lnTo>
                  <a:pt x="2065" y="361"/>
                </a:lnTo>
                <a:lnTo>
                  <a:pt x="2155" y="433"/>
                </a:lnTo>
                <a:lnTo>
                  <a:pt x="2245" y="505"/>
                </a:lnTo>
                <a:lnTo>
                  <a:pt x="2334" y="577"/>
                </a:lnTo>
                <a:lnTo>
                  <a:pt x="2345" y="579"/>
                </a:lnTo>
                <a:lnTo>
                  <a:pt x="2378" y="581"/>
                </a:lnTo>
                <a:lnTo>
                  <a:pt x="2426" y="581"/>
                </a:lnTo>
                <a:lnTo>
                  <a:pt x="2483" y="582"/>
                </a:lnTo>
                <a:lnTo>
                  <a:pt x="2542" y="582"/>
                </a:lnTo>
                <a:lnTo>
                  <a:pt x="2596" y="581"/>
                </a:lnTo>
                <a:lnTo>
                  <a:pt x="2640" y="581"/>
                </a:lnTo>
                <a:lnTo>
                  <a:pt x="2667" y="581"/>
                </a:lnTo>
                <a:lnTo>
                  <a:pt x="2667" y="708"/>
                </a:lnTo>
                <a:lnTo>
                  <a:pt x="2667" y="836"/>
                </a:lnTo>
                <a:lnTo>
                  <a:pt x="2667" y="964"/>
                </a:lnTo>
                <a:lnTo>
                  <a:pt x="2667" y="1091"/>
                </a:lnTo>
                <a:lnTo>
                  <a:pt x="2667" y="1219"/>
                </a:lnTo>
                <a:lnTo>
                  <a:pt x="2667" y="1347"/>
                </a:lnTo>
                <a:lnTo>
                  <a:pt x="2667" y="1474"/>
                </a:lnTo>
                <a:lnTo>
                  <a:pt x="2667" y="1602"/>
                </a:lnTo>
                <a:lnTo>
                  <a:pt x="2667" y="1730"/>
                </a:lnTo>
                <a:lnTo>
                  <a:pt x="2667" y="1857"/>
                </a:lnTo>
                <a:lnTo>
                  <a:pt x="2667" y="1985"/>
                </a:lnTo>
                <a:lnTo>
                  <a:pt x="2667" y="2113"/>
                </a:lnTo>
                <a:lnTo>
                  <a:pt x="2667" y="2240"/>
                </a:lnTo>
                <a:lnTo>
                  <a:pt x="2667" y="2369"/>
                </a:lnTo>
                <a:lnTo>
                  <a:pt x="2667" y="2496"/>
                </a:lnTo>
                <a:lnTo>
                  <a:pt x="2667" y="2624"/>
                </a:lnTo>
                <a:lnTo>
                  <a:pt x="2638" y="2624"/>
                </a:lnTo>
                <a:lnTo>
                  <a:pt x="2609" y="2624"/>
                </a:lnTo>
                <a:lnTo>
                  <a:pt x="2581" y="2624"/>
                </a:lnTo>
                <a:lnTo>
                  <a:pt x="2554" y="2624"/>
                </a:lnTo>
                <a:lnTo>
                  <a:pt x="2527" y="2624"/>
                </a:lnTo>
                <a:lnTo>
                  <a:pt x="2499" y="2624"/>
                </a:lnTo>
                <a:lnTo>
                  <a:pt x="2470" y="2624"/>
                </a:lnTo>
                <a:lnTo>
                  <a:pt x="2440" y="2624"/>
                </a:lnTo>
                <a:lnTo>
                  <a:pt x="2459" y="2613"/>
                </a:lnTo>
                <a:lnTo>
                  <a:pt x="2477" y="2600"/>
                </a:lnTo>
                <a:lnTo>
                  <a:pt x="2493" y="2587"/>
                </a:lnTo>
                <a:lnTo>
                  <a:pt x="2508" y="2571"/>
                </a:lnTo>
                <a:lnTo>
                  <a:pt x="2522" y="2554"/>
                </a:lnTo>
                <a:lnTo>
                  <a:pt x="2535" y="2536"/>
                </a:lnTo>
                <a:lnTo>
                  <a:pt x="2546" y="2517"/>
                </a:lnTo>
                <a:lnTo>
                  <a:pt x="2557" y="2496"/>
                </a:lnTo>
                <a:lnTo>
                  <a:pt x="2566" y="2474"/>
                </a:lnTo>
                <a:lnTo>
                  <a:pt x="2574" y="2452"/>
                </a:lnTo>
                <a:lnTo>
                  <a:pt x="2581" y="2428"/>
                </a:lnTo>
                <a:lnTo>
                  <a:pt x="2586" y="2404"/>
                </a:lnTo>
                <a:lnTo>
                  <a:pt x="2590" y="2380"/>
                </a:lnTo>
                <a:lnTo>
                  <a:pt x="2594" y="2354"/>
                </a:lnTo>
                <a:lnTo>
                  <a:pt x="2596" y="2329"/>
                </a:lnTo>
                <a:lnTo>
                  <a:pt x="2598" y="2303"/>
                </a:lnTo>
                <a:lnTo>
                  <a:pt x="2598" y="2277"/>
                </a:lnTo>
                <a:lnTo>
                  <a:pt x="2596" y="2251"/>
                </a:lnTo>
                <a:lnTo>
                  <a:pt x="2594" y="2223"/>
                </a:lnTo>
                <a:lnTo>
                  <a:pt x="2591" y="2197"/>
                </a:lnTo>
                <a:lnTo>
                  <a:pt x="2587" y="2171"/>
                </a:lnTo>
                <a:lnTo>
                  <a:pt x="2582" y="2145"/>
                </a:lnTo>
                <a:lnTo>
                  <a:pt x="2576" y="2120"/>
                </a:lnTo>
                <a:lnTo>
                  <a:pt x="2568" y="2095"/>
                </a:lnTo>
                <a:lnTo>
                  <a:pt x="2560" y="2071"/>
                </a:lnTo>
                <a:lnTo>
                  <a:pt x="2552" y="2047"/>
                </a:lnTo>
                <a:lnTo>
                  <a:pt x="2541" y="2024"/>
                </a:lnTo>
                <a:lnTo>
                  <a:pt x="2530" y="2002"/>
                </a:lnTo>
                <a:lnTo>
                  <a:pt x="2518" y="1981"/>
                </a:lnTo>
                <a:lnTo>
                  <a:pt x="2505" y="1961"/>
                </a:lnTo>
                <a:lnTo>
                  <a:pt x="2491" y="1943"/>
                </a:lnTo>
                <a:lnTo>
                  <a:pt x="2475" y="1925"/>
                </a:lnTo>
                <a:lnTo>
                  <a:pt x="2475" y="1853"/>
                </a:lnTo>
                <a:lnTo>
                  <a:pt x="2475" y="1782"/>
                </a:lnTo>
                <a:lnTo>
                  <a:pt x="2475" y="1710"/>
                </a:lnTo>
                <a:lnTo>
                  <a:pt x="2475" y="1638"/>
                </a:lnTo>
                <a:lnTo>
                  <a:pt x="2475" y="1566"/>
                </a:lnTo>
                <a:lnTo>
                  <a:pt x="2475" y="1493"/>
                </a:lnTo>
                <a:lnTo>
                  <a:pt x="2475" y="1421"/>
                </a:lnTo>
                <a:lnTo>
                  <a:pt x="2475" y="1349"/>
                </a:lnTo>
                <a:lnTo>
                  <a:pt x="2475" y="1277"/>
                </a:lnTo>
                <a:lnTo>
                  <a:pt x="2475" y="1205"/>
                </a:lnTo>
                <a:lnTo>
                  <a:pt x="2475" y="1133"/>
                </a:lnTo>
                <a:lnTo>
                  <a:pt x="2475" y="1061"/>
                </a:lnTo>
                <a:lnTo>
                  <a:pt x="2475" y="989"/>
                </a:lnTo>
                <a:lnTo>
                  <a:pt x="2475" y="917"/>
                </a:lnTo>
                <a:lnTo>
                  <a:pt x="2475" y="845"/>
                </a:lnTo>
                <a:lnTo>
                  <a:pt x="2475" y="773"/>
                </a:lnTo>
                <a:lnTo>
                  <a:pt x="2334" y="773"/>
                </a:lnTo>
                <a:lnTo>
                  <a:pt x="2191" y="773"/>
                </a:lnTo>
                <a:lnTo>
                  <a:pt x="2049" y="773"/>
                </a:lnTo>
                <a:lnTo>
                  <a:pt x="1906" y="773"/>
                </a:lnTo>
                <a:lnTo>
                  <a:pt x="1764" y="773"/>
                </a:lnTo>
                <a:lnTo>
                  <a:pt x="1621" y="773"/>
                </a:lnTo>
                <a:lnTo>
                  <a:pt x="1479" y="773"/>
                </a:lnTo>
                <a:lnTo>
                  <a:pt x="1336" y="773"/>
                </a:lnTo>
                <a:lnTo>
                  <a:pt x="1194" y="773"/>
                </a:lnTo>
                <a:lnTo>
                  <a:pt x="1051" y="773"/>
                </a:lnTo>
                <a:lnTo>
                  <a:pt x="910" y="773"/>
                </a:lnTo>
                <a:lnTo>
                  <a:pt x="768" y="773"/>
                </a:lnTo>
                <a:lnTo>
                  <a:pt x="625" y="773"/>
                </a:lnTo>
                <a:lnTo>
                  <a:pt x="483" y="773"/>
                </a:lnTo>
                <a:lnTo>
                  <a:pt x="340" y="773"/>
                </a:lnTo>
                <a:lnTo>
                  <a:pt x="198" y="773"/>
                </a:lnTo>
                <a:lnTo>
                  <a:pt x="198" y="873"/>
                </a:lnTo>
                <a:lnTo>
                  <a:pt x="198" y="973"/>
                </a:lnTo>
                <a:lnTo>
                  <a:pt x="198" y="1073"/>
                </a:lnTo>
                <a:lnTo>
                  <a:pt x="198" y="1173"/>
                </a:lnTo>
                <a:lnTo>
                  <a:pt x="198" y="1274"/>
                </a:lnTo>
                <a:lnTo>
                  <a:pt x="198" y="1374"/>
                </a:lnTo>
                <a:lnTo>
                  <a:pt x="198" y="1474"/>
                </a:lnTo>
                <a:lnTo>
                  <a:pt x="198" y="1574"/>
                </a:lnTo>
                <a:lnTo>
                  <a:pt x="198" y="1674"/>
                </a:lnTo>
                <a:lnTo>
                  <a:pt x="198" y="1775"/>
                </a:lnTo>
                <a:lnTo>
                  <a:pt x="198" y="1876"/>
                </a:lnTo>
                <a:lnTo>
                  <a:pt x="198" y="1976"/>
                </a:lnTo>
                <a:lnTo>
                  <a:pt x="198" y="2076"/>
                </a:lnTo>
                <a:lnTo>
                  <a:pt x="198" y="2176"/>
                </a:lnTo>
                <a:lnTo>
                  <a:pt x="198" y="2277"/>
                </a:lnTo>
                <a:lnTo>
                  <a:pt x="198" y="2377"/>
                </a:lnTo>
                <a:lnTo>
                  <a:pt x="285" y="2377"/>
                </a:lnTo>
                <a:lnTo>
                  <a:pt x="372" y="2377"/>
                </a:lnTo>
                <a:lnTo>
                  <a:pt x="458" y="2377"/>
                </a:lnTo>
                <a:lnTo>
                  <a:pt x="544" y="2377"/>
                </a:lnTo>
                <a:lnTo>
                  <a:pt x="630" y="2377"/>
                </a:lnTo>
                <a:lnTo>
                  <a:pt x="717" y="2377"/>
                </a:lnTo>
                <a:lnTo>
                  <a:pt x="802" y="2377"/>
                </a:lnTo>
                <a:lnTo>
                  <a:pt x="888" y="2377"/>
                </a:lnTo>
                <a:lnTo>
                  <a:pt x="973" y="2377"/>
                </a:lnTo>
                <a:lnTo>
                  <a:pt x="1059" y="2377"/>
                </a:lnTo>
                <a:lnTo>
                  <a:pt x="1144" y="2377"/>
                </a:lnTo>
                <a:lnTo>
                  <a:pt x="1230" y="2377"/>
                </a:lnTo>
                <a:lnTo>
                  <a:pt x="1316" y="2377"/>
                </a:lnTo>
                <a:lnTo>
                  <a:pt x="1403" y="2377"/>
                </a:lnTo>
                <a:lnTo>
                  <a:pt x="1490" y="2377"/>
                </a:lnTo>
                <a:lnTo>
                  <a:pt x="1577" y="2377"/>
                </a:lnTo>
                <a:lnTo>
                  <a:pt x="1581" y="2394"/>
                </a:lnTo>
                <a:lnTo>
                  <a:pt x="1586" y="2411"/>
                </a:lnTo>
                <a:lnTo>
                  <a:pt x="1591" y="2429"/>
                </a:lnTo>
                <a:lnTo>
                  <a:pt x="1597" y="2446"/>
                </a:lnTo>
                <a:lnTo>
                  <a:pt x="1610" y="2478"/>
                </a:lnTo>
                <a:lnTo>
                  <a:pt x="1624" y="2511"/>
                </a:lnTo>
                <a:lnTo>
                  <a:pt x="1641" y="2541"/>
                </a:lnTo>
                <a:lnTo>
                  <a:pt x="1659" y="2570"/>
                </a:lnTo>
                <a:lnTo>
                  <a:pt x="1678" y="2597"/>
                </a:lnTo>
                <a:lnTo>
                  <a:pt x="1699" y="2624"/>
                </a:lnTo>
                <a:lnTo>
                  <a:pt x="1592" y="2624"/>
                </a:lnTo>
                <a:lnTo>
                  <a:pt x="1484" y="2624"/>
                </a:lnTo>
                <a:lnTo>
                  <a:pt x="1378" y="2624"/>
                </a:lnTo>
                <a:lnTo>
                  <a:pt x="1273" y="2624"/>
                </a:lnTo>
                <a:lnTo>
                  <a:pt x="1166" y="2624"/>
                </a:lnTo>
                <a:lnTo>
                  <a:pt x="1061" y="2624"/>
                </a:lnTo>
                <a:lnTo>
                  <a:pt x="956" y="2624"/>
                </a:lnTo>
                <a:lnTo>
                  <a:pt x="849" y="2624"/>
                </a:lnTo>
                <a:lnTo>
                  <a:pt x="744" y="2624"/>
                </a:lnTo>
                <a:lnTo>
                  <a:pt x="638" y="2624"/>
                </a:lnTo>
                <a:lnTo>
                  <a:pt x="533" y="2624"/>
                </a:lnTo>
                <a:lnTo>
                  <a:pt x="427" y="2624"/>
                </a:lnTo>
                <a:lnTo>
                  <a:pt x="320" y="2624"/>
                </a:lnTo>
                <a:lnTo>
                  <a:pt x="214" y="2624"/>
                </a:lnTo>
                <a:lnTo>
                  <a:pt x="107" y="2624"/>
                </a:lnTo>
                <a:lnTo>
                  <a:pt x="0" y="2624"/>
                </a:lnTo>
                <a:lnTo>
                  <a:pt x="0" y="2496"/>
                </a:lnTo>
                <a:lnTo>
                  <a:pt x="0" y="2369"/>
                </a:lnTo>
                <a:lnTo>
                  <a:pt x="0" y="2240"/>
                </a:lnTo>
                <a:lnTo>
                  <a:pt x="0" y="2113"/>
                </a:lnTo>
                <a:lnTo>
                  <a:pt x="0" y="1985"/>
                </a:lnTo>
                <a:lnTo>
                  <a:pt x="0" y="1857"/>
                </a:lnTo>
                <a:lnTo>
                  <a:pt x="0" y="1730"/>
                </a:lnTo>
                <a:lnTo>
                  <a:pt x="0" y="1602"/>
                </a:lnTo>
                <a:lnTo>
                  <a:pt x="0" y="1474"/>
                </a:lnTo>
                <a:lnTo>
                  <a:pt x="0" y="1347"/>
                </a:lnTo>
                <a:lnTo>
                  <a:pt x="0" y="1219"/>
                </a:lnTo>
                <a:lnTo>
                  <a:pt x="0" y="1091"/>
                </a:lnTo>
                <a:lnTo>
                  <a:pt x="0" y="964"/>
                </a:lnTo>
                <a:lnTo>
                  <a:pt x="0" y="836"/>
                </a:lnTo>
                <a:lnTo>
                  <a:pt x="0" y="708"/>
                </a:lnTo>
                <a:lnTo>
                  <a:pt x="0" y="581"/>
                </a:lnTo>
                <a:close/>
                <a:moveTo>
                  <a:pt x="1950" y="1141"/>
                </a:moveTo>
                <a:lnTo>
                  <a:pt x="719" y="1141"/>
                </a:lnTo>
                <a:lnTo>
                  <a:pt x="719" y="1264"/>
                </a:lnTo>
                <a:lnTo>
                  <a:pt x="1950" y="1264"/>
                </a:lnTo>
                <a:lnTo>
                  <a:pt x="1950" y="1141"/>
                </a:lnTo>
                <a:close/>
                <a:moveTo>
                  <a:pt x="1950" y="1482"/>
                </a:moveTo>
                <a:lnTo>
                  <a:pt x="719" y="1482"/>
                </a:lnTo>
                <a:lnTo>
                  <a:pt x="719" y="1606"/>
                </a:lnTo>
                <a:lnTo>
                  <a:pt x="1950" y="1606"/>
                </a:lnTo>
                <a:lnTo>
                  <a:pt x="1950" y="1482"/>
                </a:lnTo>
                <a:close/>
                <a:moveTo>
                  <a:pt x="565" y="581"/>
                </a:moveTo>
                <a:lnTo>
                  <a:pt x="666" y="581"/>
                </a:lnTo>
                <a:lnTo>
                  <a:pt x="766" y="581"/>
                </a:lnTo>
                <a:lnTo>
                  <a:pt x="866" y="581"/>
                </a:lnTo>
                <a:lnTo>
                  <a:pt x="967" y="581"/>
                </a:lnTo>
                <a:lnTo>
                  <a:pt x="1067" y="581"/>
                </a:lnTo>
                <a:lnTo>
                  <a:pt x="1167" y="581"/>
                </a:lnTo>
                <a:lnTo>
                  <a:pt x="1268" y="581"/>
                </a:lnTo>
                <a:lnTo>
                  <a:pt x="1369" y="581"/>
                </a:lnTo>
                <a:lnTo>
                  <a:pt x="1469" y="581"/>
                </a:lnTo>
                <a:lnTo>
                  <a:pt x="1569" y="581"/>
                </a:lnTo>
                <a:lnTo>
                  <a:pt x="1670" y="581"/>
                </a:lnTo>
                <a:lnTo>
                  <a:pt x="1770" y="581"/>
                </a:lnTo>
                <a:lnTo>
                  <a:pt x="1870" y="581"/>
                </a:lnTo>
                <a:lnTo>
                  <a:pt x="1971" y="581"/>
                </a:lnTo>
                <a:lnTo>
                  <a:pt x="2072" y="581"/>
                </a:lnTo>
                <a:lnTo>
                  <a:pt x="2172" y="581"/>
                </a:lnTo>
                <a:lnTo>
                  <a:pt x="2098" y="522"/>
                </a:lnTo>
                <a:lnTo>
                  <a:pt x="2024" y="465"/>
                </a:lnTo>
                <a:lnTo>
                  <a:pt x="1950" y="406"/>
                </a:lnTo>
                <a:lnTo>
                  <a:pt x="1876" y="348"/>
                </a:lnTo>
                <a:lnTo>
                  <a:pt x="1803" y="290"/>
                </a:lnTo>
                <a:lnTo>
                  <a:pt x="1729" y="232"/>
                </a:lnTo>
                <a:lnTo>
                  <a:pt x="1654" y="173"/>
                </a:lnTo>
                <a:lnTo>
                  <a:pt x="1580" y="116"/>
                </a:lnTo>
                <a:lnTo>
                  <a:pt x="1527" y="116"/>
                </a:lnTo>
                <a:lnTo>
                  <a:pt x="1475" y="116"/>
                </a:lnTo>
                <a:lnTo>
                  <a:pt x="1423" y="116"/>
                </a:lnTo>
                <a:lnTo>
                  <a:pt x="1370" y="116"/>
                </a:lnTo>
                <a:lnTo>
                  <a:pt x="1318" y="116"/>
                </a:lnTo>
                <a:lnTo>
                  <a:pt x="1264" y="116"/>
                </a:lnTo>
                <a:lnTo>
                  <a:pt x="1212" y="116"/>
                </a:lnTo>
                <a:lnTo>
                  <a:pt x="1160" y="116"/>
                </a:lnTo>
                <a:lnTo>
                  <a:pt x="1085" y="173"/>
                </a:lnTo>
                <a:lnTo>
                  <a:pt x="1011" y="232"/>
                </a:lnTo>
                <a:lnTo>
                  <a:pt x="937" y="290"/>
                </a:lnTo>
                <a:lnTo>
                  <a:pt x="863" y="348"/>
                </a:lnTo>
                <a:lnTo>
                  <a:pt x="788" y="406"/>
                </a:lnTo>
                <a:lnTo>
                  <a:pt x="713" y="465"/>
                </a:lnTo>
                <a:lnTo>
                  <a:pt x="639" y="522"/>
                </a:lnTo>
                <a:lnTo>
                  <a:pt x="565" y="581"/>
                </a:lnTo>
                <a:close/>
                <a:moveTo>
                  <a:pt x="1379" y="269"/>
                </a:moveTo>
                <a:lnTo>
                  <a:pt x="1387" y="269"/>
                </a:lnTo>
                <a:lnTo>
                  <a:pt x="1395" y="272"/>
                </a:lnTo>
                <a:lnTo>
                  <a:pt x="1403" y="274"/>
                </a:lnTo>
                <a:lnTo>
                  <a:pt x="1409" y="276"/>
                </a:lnTo>
                <a:lnTo>
                  <a:pt x="1416" y="279"/>
                </a:lnTo>
                <a:lnTo>
                  <a:pt x="1422" y="283"/>
                </a:lnTo>
                <a:lnTo>
                  <a:pt x="1427" y="287"/>
                </a:lnTo>
                <a:lnTo>
                  <a:pt x="1431" y="292"/>
                </a:lnTo>
                <a:lnTo>
                  <a:pt x="1435" y="298"/>
                </a:lnTo>
                <a:lnTo>
                  <a:pt x="1440" y="304"/>
                </a:lnTo>
                <a:lnTo>
                  <a:pt x="1442" y="310"/>
                </a:lnTo>
                <a:lnTo>
                  <a:pt x="1445" y="316"/>
                </a:lnTo>
                <a:lnTo>
                  <a:pt x="1447" y="323"/>
                </a:lnTo>
                <a:lnTo>
                  <a:pt x="1448" y="330"/>
                </a:lnTo>
                <a:lnTo>
                  <a:pt x="1449" y="336"/>
                </a:lnTo>
                <a:lnTo>
                  <a:pt x="1449" y="344"/>
                </a:lnTo>
                <a:lnTo>
                  <a:pt x="1449" y="351"/>
                </a:lnTo>
                <a:lnTo>
                  <a:pt x="1448" y="357"/>
                </a:lnTo>
                <a:lnTo>
                  <a:pt x="1447" y="364"/>
                </a:lnTo>
                <a:lnTo>
                  <a:pt x="1445" y="371"/>
                </a:lnTo>
                <a:lnTo>
                  <a:pt x="1442" y="377"/>
                </a:lnTo>
                <a:lnTo>
                  <a:pt x="1440" y="383"/>
                </a:lnTo>
                <a:lnTo>
                  <a:pt x="1435" y="389"/>
                </a:lnTo>
                <a:lnTo>
                  <a:pt x="1431" y="395"/>
                </a:lnTo>
                <a:lnTo>
                  <a:pt x="1427" y="400"/>
                </a:lnTo>
                <a:lnTo>
                  <a:pt x="1422" y="404"/>
                </a:lnTo>
                <a:lnTo>
                  <a:pt x="1416" y="408"/>
                </a:lnTo>
                <a:lnTo>
                  <a:pt x="1409" y="411"/>
                </a:lnTo>
                <a:lnTo>
                  <a:pt x="1403" y="415"/>
                </a:lnTo>
                <a:lnTo>
                  <a:pt x="1395" y="417"/>
                </a:lnTo>
                <a:lnTo>
                  <a:pt x="1387" y="418"/>
                </a:lnTo>
                <a:lnTo>
                  <a:pt x="1379" y="418"/>
                </a:lnTo>
                <a:lnTo>
                  <a:pt x="1370" y="418"/>
                </a:lnTo>
                <a:lnTo>
                  <a:pt x="1362" y="417"/>
                </a:lnTo>
                <a:lnTo>
                  <a:pt x="1355" y="415"/>
                </a:lnTo>
                <a:lnTo>
                  <a:pt x="1348" y="411"/>
                </a:lnTo>
                <a:lnTo>
                  <a:pt x="1342" y="408"/>
                </a:lnTo>
                <a:lnTo>
                  <a:pt x="1336" y="404"/>
                </a:lnTo>
                <a:lnTo>
                  <a:pt x="1331" y="400"/>
                </a:lnTo>
                <a:lnTo>
                  <a:pt x="1326" y="395"/>
                </a:lnTo>
                <a:lnTo>
                  <a:pt x="1322" y="389"/>
                </a:lnTo>
                <a:lnTo>
                  <a:pt x="1319" y="383"/>
                </a:lnTo>
                <a:lnTo>
                  <a:pt x="1315" y="377"/>
                </a:lnTo>
                <a:lnTo>
                  <a:pt x="1312" y="371"/>
                </a:lnTo>
                <a:lnTo>
                  <a:pt x="1311" y="364"/>
                </a:lnTo>
                <a:lnTo>
                  <a:pt x="1309" y="357"/>
                </a:lnTo>
                <a:lnTo>
                  <a:pt x="1308" y="351"/>
                </a:lnTo>
                <a:lnTo>
                  <a:pt x="1308" y="344"/>
                </a:lnTo>
                <a:lnTo>
                  <a:pt x="1308" y="336"/>
                </a:lnTo>
                <a:lnTo>
                  <a:pt x="1309" y="330"/>
                </a:lnTo>
                <a:lnTo>
                  <a:pt x="1311" y="323"/>
                </a:lnTo>
                <a:lnTo>
                  <a:pt x="1312" y="316"/>
                </a:lnTo>
                <a:lnTo>
                  <a:pt x="1315" y="310"/>
                </a:lnTo>
                <a:lnTo>
                  <a:pt x="1319" y="304"/>
                </a:lnTo>
                <a:lnTo>
                  <a:pt x="1322" y="298"/>
                </a:lnTo>
                <a:lnTo>
                  <a:pt x="1326" y="292"/>
                </a:lnTo>
                <a:lnTo>
                  <a:pt x="1331" y="287"/>
                </a:lnTo>
                <a:lnTo>
                  <a:pt x="1336" y="283"/>
                </a:lnTo>
                <a:lnTo>
                  <a:pt x="1342" y="279"/>
                </a:lnTo>
                <a:lnTo>
                  <a:pt x="1348" y="276"/>
                </a:lnTo>
                <a:lnTo>
                  <a:pt x="1355" y="274"/>
                </a:lnTo>
                <a:lnTo>
                  <a:pt x="1362" y="272"/>
                </a:lnTo>
                <a:lnTo>
                  <a:pt x="1370" y="269"/>
                </a:lnTo>
                <a:lnTo>
                  <a:pt x="1379" y="269"/>
                </a:lnTo>
                <a:close/>
                <a:moveTo>
                  <a:pt x="2244" y="2628"/>
                </a:moveTo>
                <a:lnTo>
                  <a:pt x="2244" y="2951"/>
                </a:lnTo>
                <a:lnTo>
                  <a:pt x="2077" y="2888"/>
                </a:lnTo>
                <a:lnTo>
                  <a:pt x="1893" y="2951"/>
                </a:lnTo>
                <a:lnTo>
                  <a:pt x="1893" y="2920"/>
                </a:lnTo>
                <a:lnTo>
                  <a:pt x="1893" y="2880"/>
                </a:lnTo>
                <a:lnTo>
                  <a:pt x="1893" y="2835"/>
                </a:lnTo>
                <a:lnTo>
                  <a:pt x="1893" y="2787"/>
                </a:lnTo>
                <a:lnTo>
                  <a:pt x="1893" y="2739"/>
                </a:lnTo>
                <a:lnTo>
                  <a:pt x="1893" y="2694"/>
                </a:lnTo>
                <a:lnTo>
                  <a:pt x="1893" y="2655"/>
                </a:lnTo>
                <a:lnTo>
                  <a:pt x="1893" y="2623"/>
                </a:lnTo>
                <a:lnTo>
                  <a:pt x="1881" y="2616"/>
                </a:lnTo>
                <a:lnTo>
                  <a:pt x="1868" y="2609"/>
                </a:lnTo>
                <a:lnTo>
                  <a:pt x="1857" y="2601"/>
                </a:lnTo>
                <a:lnTo>
                  <a:pt x="1845" y="2593"/>
                </a:lnTo>
                <a:lnTo>
                  <a:pt x="1823" y="2576"/>
                </a:lnTo>
                <a:lnTo>
                  <a:pt x="1804" y="2557"/>
                </a:lnTo>
                <a:lnTo>
                  <a:pt x="1786" y="2539"/>
                </a:lnTo>
                <a:lnTo>
                  <a:pt x="1770" y="2519"/>
                </a:lnTo>
                <a:lnTo>
                  <a:pt x="1757" y="2498"/>
                </a:lnTo>
                <a:lnTo>
                  <a:pt x="1744" y="2477"/>
                </a:lnTo>
                <a:lnTo>
                  <a:pt x="1733" y="2454"/>
                </a:lnTo>
                <a:lnTo>
                  <a:pt x="1724" y="2432"/>
                </a:lnTo>
                <a:lnTo>
                  <a:pt x="1716" y="2409"/>
                </a:lnTo>
                <a:lnTo>
                  <a:pt x="1710" y="2386"/>
                </a:lnTo>
                <a:lnTo>
                  <a:pt x="1706" y="2363"/>
                </a:lnTo>
                <a:lnTo>
                  <a:pt x="1702" y="2339"/>
                </a:lnTo>
                <a:lnTo>
                  <a:pt x="1700" y="2316"/>
                </a:lnTo>
                <a:lnTo>
                  <a:pt x="1699" y="2293"/>
                </a:lnTo>
                <a:lnTo>
                  <a:pt x="1700" y="2277"/>
                </a:lnTo>
                <a:lnTo>
                  <a:pt x="1701" y="2260"/>
                </a:lnTo>
                <a:lnTo>
                  <a:pt x="1702" y="2243"/>
                </a:lnTo>
                <a:lnTo>
                  <a:pt x="1705" y="2228"/>
                </a:lnTo>
                <a:lnTo>
                  <a:pt x="1708" y="2212"/>
                </a:lnTo>
                <a:lnTo>
                  <a:pt x="1711" y="2196"/>
                </a:lnTo>
                <a:lnTo>
                  <a:pt x="1715" y="2182"/>
                </a:lnTo>
                <a:lnTo>
                  <a:pt x="1719" y="2167"/>
                </a:lnTo>
                <a:lnTo>
                  <a:pt x="1723" y="2154"/>
                </a:lnTo>
                <a:lnTo>
                  <a:pt x="1730" y="2140"/>
                </a:lnTo>
                <a:lnTo>
                  <a:pt x="1735" y="2127"/>
                </a:lnTo>
                <a:lnTo>
                  <a:pt x="1741" y="2115"/>
                </a:lnTo>
                <a:lnTo>
                  <a:pt x="1748" y="2102"/>
                </a:lnTo>
                <a:lnTo>
                  <a:pt x="1756" y="2090"/>
                </a:lnTo>
                <a:lnTo>
                  <a:pt x="1763" y="2078"/>
                </a:lnTo>
                <a:lnTo>
                  <a:pt x="1771" y="2068"/>
                </a:lnTo>
                <a:lnTo>
                  <a:pt x="1780" y="2057"/>
                </a:lnTo>
                <a:lnTo>
                  <a:pt x="1789" y="2047"/>
                </a:lnTo>
                <a:lnTo>
                  <a:pt x="1797" y="2038"/>
                </a:lnTo>
                <a:lnTo>
                  <a:pt x="1808" y="2028"/>
                </a:lnTo>
                <a:lnTo>
                  <a:pt x="1828" y="2011"/>
                </a:lnTo>
                <a:lnTo>
                  <a:pt x="1848" y="1995"/>
                </a:lnTo>
                <a:lnTo>
                  <a:pt x="1871" y="1980"/>
                </a:lnTo>
                <a:lnTo>
                  <a:pt x="1894" y="1968"/>
                </a:lnTo>
                <a:lnTo>
                  <a:pt x="1919" y="1957"/>
                </a:lnTo>
                <a:lnTo>
                  <a:pt x="1944" y="1948"/>
                </a:lnTo>
                <a:lnTo>
                  <a:pt x="1950" y="1948"/>
                </a:lnTo>
                <a:lnTo>
                  <a:pt x="1950" y="1946"/>
                </a:lnTo>
                <a:lnTo>
                  <a:pt x="1971" y="1941"/>
                </a:lnTo>
                <a:lnTo>
                  <a:pt x="1991" y="1935"/>
                </a:lnTo>
                <a:lnTo>
                  <a:pt x="2012" y="1931"/>
                </a:lnTo>
                <a:lnTo>
                  <a:pt x="2033" y="1929"/>
                </a:lnTo>
                <a:lnTo>
                  <a:pt x="2055" y="1927"/>
                </a:lnTo>
                <a:lnTo>
                  <a:pt x="2076" y="1927"/>
                </a:lnTo>
                <a:lnTo>
                  <a:pt x="2098" y="1927"/>
                </a:lnTo>
                <a:lnTo>
                  <a:pt x="2119" y="1929"/>
                </a:lnTo>
                <a:lnTo>
                  <a:pt x="2140" y="1932"/>
                </a:lnTo>
                <a:lnTo>
                  <a:pt x="2161" y="1935"/>
                </a:lnTo>
                <a:lnTo>
                  <a:pt x="2181" y="1941"/>
                </a:lnTo>
                <a:lnTo>
                  <a:pt x="2202" y="1947"/>
                </a:lnTo>
                <a:lnTo>
                  <a:pt x="2222" y="1953"/>
                </a:lnTo>
                <a:lnTo>
                  <a:pt x="2242" y="1961"/>
                </a:lnTo>
                <a:lnTo>
                  <a:pt x="2261" y="1971"/>
                </a:lnTo>
                <a:lnTo>
                  <a:pt x="2279" y="1981"/>
                </a:lnTo>
                <a:lnTo>
                  <a:pt x="2297" y="1993"/>
                </a:lnTo>
                <a:lnTo>
                  <a:pt x="2315" y="2004"/>
                </a:lnTo>
                <a:lnTo>
                  <a:pt x="2330" y="2018"/>
                </a:lnTo>
                <a:lnTo>
                  <a:pt x="2346" y="2032"/>
                </a:lnTo>
                <a:lnTo>
                  <a:pt x="2361" y="2048"/>
                </a:lnTo>
                <a:lnTo>
                  <a:pt x="2374" y="2066"/>
                </a:lnTo>
                <a:lnTo>
                  <a:pt x="2388" y="2084"/>
                </a:lnTo>
                <a:lnTo>
                  <a:pt x="2399" y="2102"/>
                </a:lnTo>
                <a:lnTo>
                  <a:pt x="2410" y="2122"/>
                </a:lnTo>
                <a:lnTo>
                  <a:pt x="2419" y="2143"/>
                </a:lnTo>
                <a:lnTo>
                  <a:pt x="2427" y="2166"/>
                </a:lnTo>
                <a:lnTo>
                  <a:pt x="2434" y="2189"/>
                </a:lnTo>
                <a:lnTo>
                  <a:pt x="2439" y="2213"/>
                </a:lnTo>
                <a:lnTo>
                  <a:pt x="2443" y="2239"/>
                </a:lnTo>
                <a:lnTo>
                  <a:pt x="2445" y="2265"/>
                </a:lnTo>
                <a:lnTo>
                  <a:pt x="2446" y="2293"/>
                </a:lnTo>
                <a:lnTo>
                  <a:pt x="2445" y="2321"/>
                </a:lnTo>
                <a:lnTo>
                  <a:pt x="2443" y="2348"/>
                </a:lnTo>
                <a:lnTo>
                  <a:pt x="2438" y="2374"/>
                </a:lnTo>
                <a:lnTo>
                  <a:pt x="2433" y="2400"/>
                </a:lnTo>
                <a:lnTo>
                  <a:pt x="2424" y="2425"/>
                </a:lnTo>
                <a:lnTo>
                  <a:pt x="2415" y="2449"/>
                </a:lnTo>
                <a:lnTo>
                  <a:pt x="2405" y="2472"/>
                </a:lnTo>
                <a:lnTo>
                  <a:pt x="2392" y="2494"/>
                </a:lnTo>
                <a:lnTo>
                  <a:pt x="2378" y="2515"/>
                </a:lnTo>
                <a:lnTo>
                  <a:pt x="2363" y="2535"/>
                </a:lnTo>
                <a:lnTo>
                  <a:pt x="2346" y="2554"/>
                </a:lnTo>
                <a:lnTo>
                  <a:pt x="2328" y="2571"/>
                </a:lnTo>
                <a:lnTo>
                  <a:pt x="2310" y="2588"/>
                </a:lnTo>
                <a:lnTo>
                  <a:pt x="2289" y="2602"/>
                </a:lnTo>
                <a:lnTo>
                  <a:pt x="2267" y="2616"/>
                </a:lnTo>
                <a:lnTo>
                  <a:pt x="2244" y="2628"/>
                </a:lnTo>
                <a:close/>
                <a:moveTo>
                  <a:pt x="2073" y="2112"/>
                </a:moveTo>
                <a:lnTo>
                  <a:pt x="2092" y="2113"/>
                </a:lnTo>
                <a:lnTo>
                  <a:pt x="2110" y="2116"/>
                </a:lnTo>
                <a:lnTo>
                  <a:pt x="2128" y="2120"/>
                </a:lnTo>
                <a:lnTo>
                  <a:pt x="2145" y="2126"/>
                </a:lnTo>
                <a:lnTo>
                  <a:pt x="2160" y="2134"/>
                </a:lnTo>
                <a:lnTo>
                  <a:pt x="2176" y="2143"/>
                </a:lnTo>
                <a:lnTo>
                  <a:pt x="2190" y="2154"/>
                </a:lnTo>
                <a:lnTo>
                  <a:pt x="2203" y="2165"/>
                </a:lnTo>
                <a:lnTo>
                  <a:pt x="2215" y="2179"/>
                </a:lnTo>
                <a:lnTo>
                  <a:pt x="2225" y="2192"/>
                </a:lnTo>
                <a:lnTo>
                  <a:pt x="2234" y="2207"/>
                </a:lnTo>
                <a:lnTo>
                  <a:pt x="2243" y="2223"/>
                </a:lnTo>
                <a:lnTo>
                  <a:pt x="2249" y="2239"/>
                </a:lnTo>
                <a:lnTo>
                  <a:pt x="2253" y="2257"/>
                </a:lnTo>
                <a:lnTo>
                  <a:pt x="2256" y="2275"/>
                </a:lnTo>
                <a:lnTo>
                  <a:pt x="2256" y="2293"/>
                </a:lnTo>
                <a:lnTo>
                  <a:pt x="2256" y="2312"/>
                </a:lnTo>
                <a:lnTo>
                  <a:pt x="2253" y="2330"/>
                </a:lnTo>
                <a:lnTo>
                  <a:pt x="2249" y="2348"/>
                </a:lnTo>
                <a:lnTo>
                  <a:pt x="2243" y="2364"/>
                </a:lnTo>
                <a:lnTo>
                  <a:pt x="2234" y="2380"/>
                </a:lnTo>
                <a:lnTo>
                  <a:pt x="2225" y="2395"/>
                </a:lnTo>
                <a:lnTo>
                  <a:pt x="2215" y="2409"/>
                </a:lnTo>
                <a:lnTo>
                  <a:pt x="2203" y="2422"/>
                </a:lnTo>
                <a:lnTo>
                  <a:pt x="2190" y="2433"/>
                </a:lnTo>
                <a:lnTo>
                  <a:pt x="2176" y="2444"/>
                </a:lnTo>
                <a:lnTo>
                  <a:pt x="2160" y="2453"/>
                </a:lnTo>
                <a:lnTo>
                  <a:pt x="2145" y="2460"/>
                </a:lnTo>
                <a:lnTo>
                  <a:pt x="2128" y="2467"/>
                </a:lnTo>
                <a:lnTo>
                  <a:pt x="2110" y="2471"/>
                </a:lnTo>
                <a:lnTo>
                  <a:pt x="2092" y="2474"/>
                </a:lnTo>
                <a:lnTo>
                  <a:pt x="2073" y="2475"/>
                </a:lnTo>
                <a:lnTo>
                  <a:pt x="2054" y="2474"/>
                </a:lnTo>
                <a:lnTo>
                  <a:pt x="2036" y="2471"/>
                </a:lnTo>
                <a:lnTo>
                  <a:pt x="2019" y="2467"/>
                </a:lnTo>
                <a:lnTo>
                  <a:pt x="2002" y="2460"/>
                </a:lnTo>
                <a:lnTo>
                  <a:pt x="1985" y="2453"/>
                </a:lnTo>
                <a:lnTo>
                  <a:pt x="1971" y="2444"/>
                </a:lnTo>
                <a:lnTo>
                  <a:pt x="1956" y="2433"/>
                </a:lnTo>
                <a:lnTo>
                  <a:pt x="1943" y="2422"/>
                </a:lnTo>
                <a:lnTo>
                  <a:pt x="1931" y="2409"/>
                </a:lnTo>
                <a:lnTo>
                  <a:pt x="1920" y="2395"/>
                </a:lnTo>
                <a:lnTo>
                  <a:pt x="1911" y="2380"/>
                </a:lnTo>
                <a:lnTo>
                  <a:pt x="1904" y="2364"/>
                </a:lnTo>
                <a:lnTo>
                  <a:pt x="1898" y="2348"/>
                </a:lnTo>
                <a:lnTo>
                  <a:pt x="1893" y="2330"/>
                </a:lnTo>
                <a:lnTo>
                  <a:pt x="1890" y="2312"/>
                </a:lnTo>
                <a:lnTo>
                  <a:pt x="1889" y="2293"/>
                </a:lnTo>
                <a:lnTo>
                  <a:pt x="1890" y="2275"/>
                </a:lnTo>
                <a:lnTo>
                  <a:pt x="1893" y="2257"/>
                </a:lnTo>
                <a:lnTo>
                  <a:pt x="1898" y="2239"/>
                </a:lnTo>
                <a:lnTo>
                  <a:pt x="1904" y="2223"/>
                </a:lnTo>
                <a:lnTo>
                  <a:pt x="1911" y="2207"/>
                </a:lnTo>
                <a:lnTo>
                  <a:pt x="1920" y="2192"/>
                </a:lnTo>
                <a:lnTo>
                  <a:pt x="1931" y="2179"/>
                </a:lnTo>
                <a:lnTo>
                  <a:pt x="1943" y="2165"/>
                </a:lnTo>
                <a:lnTo>
                  <a:pt x="1956" y="2154"/>
                </a:lnTo>
                <a:lnTo>
                  <a:pt x="1971" y="2143"/>
                </a:lnTo>
                <a:lnTo>
                  <a:pt x="1985" y="2134"/>
                </a:lnTo>
                <a:lnTo>
                  <a:pt x="2002" y="2126"/>
                </a:lnTo>
                <a:lnTo>
                  <a:pt x="2019" y="2120"/>
                </a:lnTo>
                <a:lnTo>
                  <a:pt x="2036" y="2116"/>
                </a:lnTo>
                <a:lnTo>
                  <a:pt x="2054" y="2113"/>
                </a:lnTo>
                <a:lnTo>
                  <a:pt x="2073" y="2112"/>
                </a:lnTo>
                <a:close/>
                <a:moveTo>
                  <a:pt x="2302" y="1827"/>
                </a:moveTo>
                <a:lnTo>
                  <a:pt x="2275" y="1820"/>
                </a:lnTo>
                <a:lnTo>
                  <a:pt x="2248" y="1812"/>
                </a:lnTo>
                <a:lnTo>
                  <a:pt x="2221" y="1807"/>
                </a:lnTo>
                <a:lnTo>
                  <a:pt x="2193" y="1802"/>
                </a:lnTo>
                <a:lnTo>
                  <a:pt x="2166" y="1798"/>
                </a:lnTo>
                <a:lnTo>
                  <a:pt x="2139" y="1795"/>
                </a:lnTo>
                <a:lnTo>
                  <a:pt x="2111" y="1793"/>
                </a:lnTo>
                <a:lnTo>
                  <a:pt x="2084" y="1793"/>
                </a:lnTo>
                <a:lnTo>
                  <a:pt x="2057" y="1793"/>
                </a:lnTo>
                <a:lnTo>
                  <a:pt x="2030" y="1794"/>
                </a:lnTo>
                <a:lnTo>
                  <a:pt x="2004" y="1798"/>
                </a:lnTo>
                <a:lnTo>
                  <a:pt x="1978" y="1801"/>
                </a:lnTo>
                <a:lnTo>
                  <a:pt x="1953" y="1805"/>
                </a:lnTo>
                <a:lnTo>
                  <a:pt x="1927" y="1811"/>
                </a:lnTo>
                <a:lnTo>
                  <a:pt x="1903" y="1817"/>
                </a:lnTo>
                <a:lnTo>
                  <a:pt x="1879" y="1825"/>
                </a:lnTo>
                <a:lnTo>
                  <a:pt x="719" y="1825"/>
                </a:lnTo>
                <a:lnTo>
                  <a:pt x="719" y="1948"/>
                </a:lnTo>
                <a:lnTo>
                  <a:pt x="1682" y="1948"/>
                </a:lnTo>
                <a:lnTo>
                  <a:pt x="1670" y="1960"/>
                </a:lnTo>
                <a:lnTo>
                  <a:pt x="1660" y="1974"/>
                </a:lnTo>
                <a:lnTo>
                  <a:pt x="1648" y="1989"/>
                </a:lnTo>
                <a:lnTo>
                  <a:pt x="1639" y="2003"/>
                </a:lnTo>
                <a:lnTo>
                  <a:pt x="1629" y="2018"/>
                </a:lnTo>
                <a:lnTo>
                  <a:pt x="1621" y="2033"/>
                </a:lnTo>
                <a:lnTo>
                  <a:pt x="1613" y="2049"/>
                </a:lnTo>
                <a:lnTo>
                  <a:pt x="1605" y="2066"/>
                </a:lnTo>
                <a:lnTo>
                  <a:pt x="1598" y="2084"/>
                </a:lnTo>
                <a:lnTo>
                  <a:pt x="1592" y="2101"/>
                </a:lnTo>
                <a:lnTo>
                  <a:pt x="1587" y="2119"/>
                </a:lnTo>
                <a:lnTo>
                  <a:pt x="1582" y="2138"/>
                </a:lnTo>
                <a:lnTo>
                  <a:pt x="1578" y="2157"/>
                </a:lnTo>
                <a:lnTo>
                  <a:pt x="1575" y="2176"/>
                </a:lnTo>
                <a:lnTo>
                  <a:pt x="1572" y="2196"/>
                </a:lnTo>
                <a:lnTo>
                  <a:pt x="1571" y="2217"/>
                </a:lnTo>
                <a:lnTo>
                  <a:pt x="1495" y="2217"/>
                </a:lnTo>
                <a:lnTo>
                  <a:pt x="1420" y="2217"/>
                </a:lnTo>
                <a:lnTo>
                  <a:pt x="1345" y="2217"/>
                </a:lnTo>
                <a:lnTo>
                  <a:pt x="1270" y="2217"/>
                </a:lnTo>
                <a:lnTo>
                  <a:pt x="1194" y="2217"/>
                </a:lnTo>
                <a:lnTo>
                  <a:pt x="1119" y="2217"/>
                </a:lnTo>
                <a:lnTo>
                  <a:pt x="1044" y="2217"/>
                </a:lnTo>
                <a:lnTo>
                  <a:pt x="969" y="2217"/>
                </a:lnTo>
                <a:lnTo>
                  <a:pt x="894" y="2217"/>
                </a:lnTo>
                <a:lnTo>
                  <a:pt x="820" y="2217"/>
                </a:lnTo>
                <a:lnTo>
                  <a:pt x="745" y="2217"/>
                </a:lnTo>
                <a:lnTo>
                  <a:pt x="670" y="2217"/>
                </a:lnTo>
                <a:lnTo>
                  <a:pt x="595" y="2217"/>
                </a:lnTo>
                <a:lnTo>
                  <a:pt x="519" y="2217"/>
                </a:lnTo>
                <a:lnTo>
                  <a:pt x="443" y="2217"/>
                </a:lnTo>
                <a:lnTo>
                  <a:pt x="368" y="2217"/>
                </a:lnTo>
                <a:lnTo>
                  <a:pt x="368" y="2135"/>
                </a:lnTo>
                <a:lnTo>
                  <a:pt x="368" y="2052"/>
                </a:lnTo>
                <a:lnTo>
                  <a:pt x="368" y="1970"/>
                </a:lnTo>
                <a:lnTo>
                  <a:pt x="368" y="1887"/>
                </a:lnTo>
                <a:lnTo>
                  <a:pt x="368" y="1805"/>
                </a:lnTo>
                <a:lnTo>
                  <a:pt x="368" y="1723"/>
                </a:lnTo>
                <a:lnTo>
                  <a:pt x="368" y="1641"/>
                </a:lnTo>
                <a:lnTo>
                  <a:pt x="368" y="1559"/>
                </a:lnTo>
                <a:lnTo>
                  <a:pt x="368" y="1476"/>
                </a:lnTo>
                <a:lnTo>
                  <a:pt x="368" y="1394"/>
                </a:lnTo>
                <a:lnTo>
                  <a:pt x="368" y="1311"/>
                </a:lnTo>
                <a:lnTo>
                  <a:pt x="368" y="1229"/>
                </a:lnTo>
                <a:lnTo>
                  <a:pt x="368" y="1146"/>
                </a:lnTo>
                <a:lnTo>
                  <a:pt x="368" y="1064"/>
                </a:lnTo>
                <a:lnTo>
                  <a:pt x="368" y="981"/>
                </a:lnTo>
                <a:lnTo>
                  <a:pt x="368" y="899"/>
                </a:lnTo>
                <a:lnTo>
                  <a:pt x="489" y="899"/>
                </a:lnTo>
                <a:lnTo>
                  <a:pt x="610" y="899"/>
                </a:lnTo>
                <a:lnTo>
                  <a:pt x="731" y="899"/>
                </a:lnTo>
                <a:lnTo>
                  <a:pt x="852" y="899"/>
                </a:lnTo>
                <a:lnTo>
                  <a:pt x="973" y="899"/>
                </a:lnTo>
                <a:lnTo>
                  <a:pt x="1094" y="899"/>
                </a:lnTo>
                <a:lnTo>
                  <a:pt x="1215" y="899"/>
                </a:lnTo>
                <a:lnTo>
                  <a:pt x="1336" y="899"/>
                </a:lnTo>
                <a:lnTo>
                  <a:pt x="1458" y="899"/>
                </a:lnTo>
                <a:lnTo>
                  <a:pt x="1579" y="899"/>
                </a:lnTo>
                <a:lnTo>
                  <a:pt x="1700" y="899"/>
                </a:lnTo>
                <a:lnTo>
                  <a:pt x="1821" y="899"/>
                </a:lnTo>
                <a:lnTo>
                  <a:pt x="1942" y="899"/>
                </a:lnTo>
                <a:lnTo>
                  <a:pt x="2063" y="899"/>
                </a:lnTo>
                <a:lnTo>
                  <a:pt x="2184" y="899"/>
                </a:lnTo>
                <a:lnTo>
                  <a:pt x="2305" y="899"/>
                </a:lnTo>
                <a:lnTo>
                  <a:pt x="2305" y="952"/>
                </a:lnTo>
                <a:lnTo>
                  <a:pt x="2305" y="1007"/>
                </a:lnTo>
                <a:lnTo>
                  <a:pt x="2305" y="1065"/>
                </a:lnTo>
                <a:lnTo>
                  <a:pt x="2305" y="1122"/>
                </a:lnTo>
                <a:lnTo>
                  <a:pt x="2304" y="1182"/>
                </a:lnTo>
                <a:lnTo>
                  <a:pt x="2304" y="1242"/>
                </a:lnTo>
                <a:lnTo>
                  <a:pt x="2304" y="1303"/>
                </a:lnTo>
                <a:lnTo>
                  <a:pt x="2304" y="1363"/>
                </a:lnTo>
                <a:lnTo>
                  <a:pt x="2303" y="1424"/>
                </a:lnTo>
                <a:lnTo>
                  <a:pt x="2303" y="1484"/>
                </a:lnTo>
                <a:lnTo>
                  <a:pt x="2303" y="1544"/>
                </a:lnTo>
                <a:lnTo>
                  <a:pt x="2302" y="1603"/>
                </a:lnTo>
                <a:lnTo>
                  <a:pt x="2302" y="1662"/>
                </a:lnTo>
                <a:lnTo>
                  <a:pt x="2302" y="1718"/>
                </a:lnTo>
                <a:lnTo>
                  <a:pt x="2302" y="1774"/>
                </a:lnTo>
                <a:lnTo>
                  <a:pt x="2302" y="182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466725" y="1415249"/>
            <a:ext cx="11068050" cy="923330"/>
          </a:xfrm>
          <a:prstGeom prst="rect">
            <a:avLst/>
          </a:prstGeom>
        </p:spPr>
        <p:txBody>
          <a:bodyPr wrap="square">
            <a:spAutoFit/>
          </a:bodyPr>
          <a:lstStyle/>
          <a:p>
            <a:pPr lvl="0"/>
            <a:r>
              <a:rPr lang="en-US" dirty="0"/>
              <a:t>After different iterations around Logistic Regression and the different features selection method to use we managed to come up with the best possible model in terms in Specificity (we considered 0 as positive hence we should consider Specificity and not Sensibility)</a:t>
            </a:r>
          </a:p>
        </p:txBody>
      </p:sp>
    </p:spTree>
    <p:extLst>
      <p:ext uri="{BB962C8B-B14F-4D97-AF65-F5344CB8AC3E}">
        <p14:creationId xmlns:p14="http://schemas.microsoft.com/office/powerpoint/2010/main" val="349172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Filter">
            <a:extLst>
              <a:ext uri="{FF2B5EF4-FFF2-40B4-BE49-F238E27FC236}">
                <a16:creationId xmlns:a16="http://schemas.microsoft.com/office/drawing/2014/main" id="{0B5929C1-E166-48E4-9C4B-575E94DF34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5011" y="47210"/>
            <a:ext cx="914400" cy="914400"/>
          </a:xfrm>
          <a:prstGeom prst="rect">
            <a:avLst/>
          </a:prstGeom>
        </p:spPr>
      </p:pic>
      <p:sp>
        <p:nvSpPr>
          <p:cNvPr id="14" name="Rectangle 13"/>
          <p:cNvSpPr/>
          <p:nvPr/>
        </p:nvSpPr>
        <p:spPr>
          <a:xfrm>
            <a:off x="0" y="0"/>
            <a:ext cx="740465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4.1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PROJECT MANAGEMENT</a:t>
            </a:r>
          </a:p>
        </p:txBody>
      </p:sp>
      <p:sp>
        <p:nvSpPr>
          <p:cNvPr id="16" name="Rectangle 15"/>
          <p:cNvSpPr/>
          <p:nvPr/>
        </p:nvSpPr>
        <p:spPr>
          <a:xfrm>
            <a:off x="1337977" y="861035"/>
            <a:ext cx="9969360" cy="338554"/>
          </a:xfrm>
          <a:prstGeom prst="rect">
            <a:avLst/>
          </a:prstGeom>
          <a:solidFill>
            <a:schemeClr val="tx2">
              <a:lumMod val="75000"/>
            </a:schemeClr>
          </a:solidFill>
        </p:spPr>
        <p:txBody>
          <a:bodyPr wrap="square">
            <a:spAutoFit/>
          </a:bodyPr>
          <a:lstStyle/>
          <a:p>
            <a:r>
              <a:rPr lang="en-US" sz="1600" dirty="0">
                <a:solidFill>
                  <a:schemeClr val="bg1"/>
                </a:solidFill>
                <a:latin typeface="Calibri Light" panose="020F0302020204030204" pitchFamily="34" charset="0"/>
                <a:cs typeface="Calibri Light" panose="020F0302020204030204" pitchFamily="34" charset="0"/>
              </a:rPr>
              <a:t>A glimpse of our Trello, our project management dashboard. </a:t>
            </a:r>
            <a:endParaRPr lang="en-US" dirty="0">
              <a:solidFill>
                <a:schemeClr val="bg1"/>
              </a:solidFill>
              <a:latin typeface="Calibri Light" panose="020F0302020204030204" pitchFamily="34" charset="0"/>
              <a:cs typeface="Calibri Light" panose="020F0302020204030204" pitchFamily="34" charset="0"/>
            </a:endParaRPr>
          </a:p>
        </p:txBody>
      </p:sp>
      <p:pic>
        <p:nvPicPr>
          <p:cNvPr id="3" name="Grafik 2"/>
          <p:cNvPicPr>
            <a:picLocks noChangeAspect="1"/>
          </p:cNvPicPr>
          <p:nvPr/>
        </p:nvPicPr>
        <p:blipFill>
          <a:blip r:embed="rId4"/>
          <a:stretch>
            <a:fillRect/>
          </a:stretch>
        </p:blipFill>
        <p:spPr>
          <a:xfrm>
            <a:off x="241188" y="1311246"/>
            <a:ext cx="11728885" cy="5546754"/>
          </a:xfrm>
          <a:prstGeom prst="rect">
            <a:avLst/>
          </a:prstGeom>
        </p:spPr>
      </p:pic>
    </p:spTree>
    <p:extLst>
      <p:ext uri="{BB962C8B-B14F-4D97-AF65-F5344CB8AC3E}">
        <p14:creationId xmlns:p14="http://schemas.microsoft.com/office/powerpoint/2010/main" val="2007276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Filter">
            <a:extLst>
              <a:ext uri="{FF2B5EF4-FFF2-40B4-BE49-F238E27FC236}">
                <a16:creationId xmlns:a16="http://schemas.microsoft.com/office/drawing/2014/main" id="{0B5929C1-E166-48E4-9C4B-575E94DF34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5011" y="47210"/>
            <a:ext cx="914400" cy="914400"/>
          </a:xfrm>
          <a:prstGeom prst="rect">
            <a:avLst/>
          </a:prstGeom>
        </p:spPr>
      </p:pic>
      <p:sp>
        <p:nvSpPr>
          <p:cNvPr id="14" name="Rectangle 13"/>
          <p:cNvSpPr/>
          <p:nvPr/>
        </p:nvSpPr>
        <p:spPr>
          <a:xfrm>
            <a:off x="0" y="0"/>
            <a:ext cx="740465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4.2</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PROJECT MANAGEMENT</a:t>
            </a:r>
          </a:p>
        </p:txBody>
      </p:sp>
      <p:sp>
        <p:nvSpPr>
          <p:cNvPr id="16" name="Rectangle 15"/>
          <p:cNvSpPr/>
          <p:nvPr/>
        </p:nvSpPr>
        <p:spPr>
          <a:xfrm>
            <a:off x="1337977" y="861035"/>
            <a:ext cx="9969360" cy="338554"/>
          </a:xfrm>
          <a:prstGeom prst="rect">
            <a:avLst/>
          </a:prstGeom>
          <a:solidFill>
            <a:schemeClr val="tx2">
              <a:lumMod val="75000"/>
            </a:schemeClr>
          </a:solidFill>
        </p:spPr>
        <p:txBody>
          <a:bodyPr wrap="square">
            <a:spAutoFit/>
          </a:bodyPr>
          <a:lstStyle/>
          <a:p>
            <a:r>
              <a:rPr lang="en-US" sz="1600" dirty="0">
                <a:solidFill>
                  <a:schemeClr val="bg1"/>
                </a:solidFill>
                <a:latin typeface="Calibri Light" panose="020F0302020204030204" pitchFamily="34" charset="0"/>
                <a:cs typeface="Calibri Light" panose="020F0302020204030204" pitchFamily="34" charset="0"/>
              </a:rPr>
              <a:t>A glimpse of our Trello, our project management dashboard. </a:t>
            </a:r>
            <a:endParaRPr lang="en-US" dirty="0">
              <a:solidFill>
                <a:schemeClr val="bg1"/>
              </a:solidFill>
              <a:latin typeface="Calibri Light" panose="020F0302020204030204" pitchFamily="34" charset="0"/>
              <a:cs typeface="Calibri Light" panose="020F0302020204030204" pitchFamily="34" charset="0"/>
            </a:endParaRPr>
          </a:p>
        </p:txBody>
      </p:sp>
      <p:sp>
        <p:nvSpPr>
          <p:cNvPr id="2" name="Rectangle 1"/>
          <p:cNvSpPr/>
          <p:nvPr/>
        </p:nvSpPr>
        <p:spPr>
          <a:xfrm>
            <a:off x="273132" y="1775435"/>
            <a:ext cx="11637818" cy="3416320"/>
          </a:xfrm>
          <a:prstGeom prst="rect">
            <a:avLst/>
          </a:prstGeom>
        </p:spPr>
        <p:txBody>
          <a:bodyPr wrap="square">
            <a:spAutoFit/>
          </a:bodyPr>
          <a:lstStyle/>
          <a:p>
            <a:pPr marL="285750" indent="-285750" fontAlgn="base">
              <a:buFont typeface="Wingdings" panose="05000000000000000000" pitchFamily="2" charset="2"/>
              <a:buChar char="ü"/>
            </a:pPr>
            <a:r>
              <a:rPr lang="en-US" dirty="0"/>
              <a:t>Identified Process Improvement - After first brainstorming session, presentation will be initiated. During this phase a second brainstorming session will be done while finalizing the presentation through online communication.</a:t>
            </a:r>
          </a:p>
          <a:p>
            <a:pPr fontAlgn="base"/>
            <a:endParaRPr lang="en-US" dirty="0"/>
          </a:p>
          <a:p>
            <a:pPr marL="285750" indent="-285750" fontAlgn="base">
              <a:buFont typeface="Wingdings" panose="05000000000000000000" pitchFamily="2" charset="2"/>
              <a:buChar char="ü"/>
            </a:pPr>
            <a:r>
              <a:rPr lang="en-US" dirty="0"/>
              <a:t>Created Sprint3 from Nov 7 to Nov 13 with 7 tasks.</a:t>
            </a:r>
          </a:p>
          <a:p>
            <a:pPr fontAlgn="base"/>
            <a:endParaRPr lang="en-US" dirty="0"/>
          </a:p>
          <a:p>
            <a:pPr marL="285750" indent="-285750" fontAlgn="base">
              <a:buFont typeface="Wingdings" panose="05000000000000000000" pitchFamily="2" charset="2"/>
              <a:buChar char="ü"/>
            </a:pPr>
            <a:r>
              <a:rPr lang="en-US" dirty="0"/>
              <a:t>Monitored progress of each task and marked "in progress, complete."</a:t>
            </a:r>
          </a:p>
          <a:p>
            <a:pPr fontAlgn="base"/>
            <a:endParaRPr lang="en-US" dirty="0"/>
          </a:p>
          <a:p>
            <a:pPr marL="285750" indent="-285750" fontAlgn="base">
              <a:buFont typeface="Wingdings" panose="05000000000000000000" pitchFamily="2" charset="2"/>
              <a:buChar char="ü"/>
            </a:pPr>
            <a:r>
              <a:rPr lang="en-US" dirty="0"/>
              <a:t>Will perform 'Sprint Review Meeting' with customer after Presentation #4 on Nov 14.</a:t>
            </a:r>
          </a:p>
          <a:p>
            <a:pPr fontAlgn="base"/>
            <a:endParaRPr lang="en-US" dirty="0"/>
          </a:p>
          <a:p>
            <a:pPr marL="285750" indent="-285750" fontAlgn="base">
              <a:buFont typeface="Wingdings" panose="05000000000000000000" pitchFamily="2" charset="2"/>
              <a:buChar char="ü"/>
            </a:pPr>
            <a:r>
              <a:rPr lang="en-US" dirty="0"/>
              <a:t>Will perform 'Sprint Retrospective Meeting' with Team after 'Sprint Review Meeting' on Nov 14.</a:t>
            </a:r>
          </a:p>
          <a:p>
            <a:pPr fontAlgn="base"/>
            <a:endParaRPr lang="en-US" dirty="0"/>
          </a:p>
          <a:p>
            <a:pPr marL="285750" indent="-285750" fontAlgn="base">
              <a:buFont typeface="Wingdings" panose="05000000000000000000" pitchFamily="2" charset="2"/>
              <a:buChar char="ü"/>
            </a:pPr>
            <a:r>
              <a:rPr lang="en-US" dirty="0"/>
              <a:t>Will plan Sprint4 after 'Sprint Retrospective Meeting' on Nov 14.</a:t>
            </a:r>
          </a:p>
        </p:txBody>
      </p:sp>
    </p:spTree>
    <p:extLst>
      <p:ext uri="{BB962C8B-B14F-4D97-AF65-F5344CB8AC3E}">
        <p14:creationId xmlns:p14="http://schemas.microsoft.com/office/powerpoint/2010/main" val="1207424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Filter">
            <a:extLst>
              <a:ext uri="{FF2B5EF4-FFF2-40B4-BE49-F238E27FC236}">
                <a16:creationId xmlns:a16="http://schemas.microsoft.com/office/drawing/2014/main" id="{0B5929C1-E166-48E4-9C4B-575E94DF34A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5011" y="47210"/>
            <a:ext cx="914400" cy="914400"/>
          </a:xfrm>
          <a:prstGeom prst="rect">
            <a:avLst/>
          </a:prstGeom>
        </p:spPr>
      </p:pic>
      <p:sp>
        <p:nvSpPr>
          <p:cNvPr id="14" name="Rectangle 13"/>
          <p:cNvSpPr/>
          <p:nvPr/>
        </p:nvSpPr>
        <p:spPr>
          <a:xfrm>
            <a:off x="0" y="0"/>
            <a:ext cx="740465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5.1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NEXT STEPS</a:t>
            </a:r>
          </a:p>
        </p:txBody>
      </p:sp>
      <p:sp>
        <p:nvSpPr>
          <p:cNvPr id="16" name="Rectangle 15"/>
          <p:cNvSpPr/>
          <p:nvPr/>
        </p:nvSpPr>
        <p:spPr>
          <a:xfrm>
            <a:off x="1337977" y="861035"/>
            <a:ext cx="9969360" cy="338554"/>
          </a:xfrm>
          <a:prstGeom prst="rect">
            <a:avLst/>
          </a:prstGeom>
          <a:solidFill>
            <a:schemeClr val="tx2">
              <a:lumMod val="75000"/>
            </a:schemeClr>
          </a:solidFill>
        </p:spPr>
        <p:txBody>
          <a:bodyPr wrap="square">
            <a:spAutoFit/>
          </a:bodyPr>
          <a:lstStyle/>
          <a:p>
            <a:r>
              <a:rPr lang="en-US" sz="1600" dirty="0">
                <a:solidFill>
                  <a:schemeClr val="bg1"/>
                </a:solidFill>
                <a:latin typeface="Calibri Light" panose="020F0302020204030204" pitchFamily="34" charset="0"/>
                <a:cs typeface="Calibri Light" panose="020F0302020204030204" pitchFamily="34" charset="0"/>
              </a:rPr>
              <a:t>In the next we plan to complete the following things</a:t>
            </a:r>
            <a:endParaRPr lang="en-US" dirty="0">
              <a:solidFill>
                <a:schemeClr val="bg1"/>
              </a:solidFill>
              <a:latin typeface="Calibri Light" panose="020F0302020204030204" pitchFamily="34" charset="0"/>
              <a:cs typeface="Calibri Light" panose="020F0302020204030204" pitchFamily="34" charset="0"/>
            </a:endParaRPr>
          </a:p>
        </p:txBody>
      </p:sp>
      <p:sp>
        <p:nvSpPr>
          <p:cNvPr id="2" name="Rectangle 1"/>
          <p:cNvSpPr/>
          <p:nvPr/>
        </p:nvSpPr>
        <p:spPr>
          <a:xfrm>
            <a:off x="1964882" y="3911089"/>
            <a:ext cx="4912628" cy="646331"/>
          </a:xfrm>
          <a:prstGeom prst="rect">
            <a:avLst/>
          </a:prstGeom>
          <a:solidFill>
            <a:schemeClr val="accent4">
              <a:lumMod val="40000"/>
              <a:lumOff val="60000"/>
            </a:schemeClr>
          </a:solidFill>
        </p:spPr>
        <p:txBody>
          <a:bodyPr wrap="square">
            <a:spAutoFit/>
          </a:bodyPr>
          <a:lstStyle/>
          <a:p>
            <a:r>
              <a:rPr lang="en-US" dirty="0"/>
              <a:t>Dealing with Imbalanced dataset: </a:t>
            </a:r>
            <a:r>
              <a:rPr lang="en-US" dirty="0" err="1"/>
              <a:t>smotefamily</a:t>
            </a:r>
            <a:r>
              <a:rPr lang="en-US" dirty="0"/>
              <a:t> and unbalanced packages</a:t>
            </a:r>
          </a:p>
        </p:txBody>
      </p:sp>
      <p:sp>
        <p:nvSpPr>
          <p:cNvPr id="4" name="Rectangle 3"/>
          <p:cNvSpPr/>
          <p:nvPr/>
        </p:nvSpPr>
        <p:spPr>
          <a:xfrm>
            <a:off x="2016755" y="1759696"/>
            <a:ext cx="4885311" cy="369332"/>
          </a:xfrm>
          <a:prstGeom prst="rect">
            <a:avLst/>
          </a:prstGeom>
          <a:solidFill>
            <a:schemeClr val="accent4"/>
          </a:solidFill>
        </p:spPr>
        <p:txBody>
          <a:bodyPr wrap="square">
            <a:spAutoFit/>
          </a:bodyPr>
          <a:lstStyle/>
          <a:p>
            <a:r>
              <a:rPr lang="en-US" dirty="0"/>
              <a:t>First Iteration to improve model</a:t>
            </a:r>
          </a:p>
        </p:txBody>
      </p:sp>
      <p:sp>
        <p:nvSpPr>
          <p:cNvPr id="5" name="Rectangle 4"/>
          <p:cNvSpPr/>
          <p:nvPr/>
        </p:nvSpPr>
        <p:spPr>
          <a:xfrm>
            <a:off x="1964882" y="2285165"/>
            <a:ext cx="4912627" cy="646331"/>
          </a:xfrm>
          <a:prstGeom prst="rect">
            <a:avLst/>
          </a:prstGeom>
          <a:solidFill>
            <a:schemeClr val="accent6">
              <a:lumMod val="40000"/>
              <a:lumOff val="60000"/>
            </a:schemeClr>
          </a:solidFill>
        </p:spPr>
        <p:txBody>
          <a:bodyPr wrap="square">
            <a:spAutoFit/>
          </a:bodyPr>
          <a:lstStyle/>
          <a:p>
            <a:r>
              <a:rPr lang="en-US" dirty="0"/>
              <a:t>Feature engineering: One hot encoding &amp; new variable</a:t>
            </a:r>
          </a:p>
        </p:txBody>
      </p:sp>
      <p:sp>
        <p:nvSpPr>
          <p:cNvPr id="6" name="Rectangle 5"/>
          <p:cNvSpPr/>
          <p:nvPr/>
        </p:nvSpPr>
        <p:spPr>
          <a:xfrm>
            <a:off x="1964882" y="3087633"/>
            <a:ext cx="4912627" cy="646331"/>
          </a:xfrm>
          <a:prstGeom prst="rect">
            <a:avLst/>
          </a:prstGeom>
          <a:solidFill>
            <a:schemeClr val="accent1">
              <a:lumMod val="40000"/>
              <a:lumOff val="60000"/>
            </a:schemeClr>
          </a:solidFill>
        </p:spPr>
        <p:txBody>
          <a:bodyPr wrap="square">
            <a:spAutoFit/>
          </a:bodyPr>
          <a:lstStyle/>
          <a:p>
            <a:r>
              <a:rPr lang="en-US" dirty="0"/>
              <a:t>Consider new feature selection method: RFE and </a:t>
            </a:r>
          </a:p>
          <a:p>
            <a:r>
              <a:rPr lang="en-US" dirty="0"/>
              <a:t>others</a:t>
            </a:r>
          </a:p>
        </p:txBody>
      </p:sp>
      <p:sp>
        <p:nvSpPr>
          <p:cNvPr id="7" name="Rectangle 6"/>
          <p:cNvSpPr/>
          <p:nvPr/>
        </p:nvSpPr>
        <p:spPr>
          <a:xfrm>
            <a:off x="1964882" y="4734545"/>
            <a:ext cx="4885311" cy="369332"/>
          </a:xfrm>
          <a:prstGeom prst="rect">
            <a:avLst/>
          </a:prstGeom>
          <a:solidFill>
            <a:schemeClr val="tx2">
              <a:lumMod val="40000"/>
              <a:lumOff val="60000"/>
            </a:schemeClr>
          </a:solidFill>
        </p:spPr>
        <p:txBody>
          <a:bodyPr wrap="square">
            <a:spAutoFit/>
          </a:bodyPr>
          <a:lstStyle/>
          <a:p>
            <a:r>
              <a:rPr lang="en-US" dirty="0">
                <a:solidFill>
                  <a:schemeClr val="accent4">
                    <a:lumMod val="50000"/>
                  </a:schemeClr>
                </a:solidFill>
              </a:rPr>
              <a:t>Elastic-net and other Non-parametric algorithms</a:t>
            </a:r>
          </a:p>
        </p:txBody>
      </p:sp>
    </p:spTree>
    <p:extLst>
      <p:ext uri="{BB962C8B-B14F-4D97-AF65-F5344CB8AC3E}">
        <p14:creationId xmlns:p14="http://schemas.microsoft.com/office/powerpoint/2010/main" val="132706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8256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671782" y="6122011"/>
            <a:ext cx="7891318" cy="384105"/>
          </a:xfrm>
          <a:prstGeom prst="rect">
            <a:avLst/>
          </a:prstGeom>
          <a:solidFill>
            <a:schemeClr val="accent4">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3</a:t>
            </a:r>
          </a:p>
        </p:txBody>
      </p:sp>
      <p:sp>
        <p:nvSpPr>
          <p:cNvPr id="48" name="Rectangle 47"/>
          <p:cNvSpPr/>
          <p:nvPr/>
        </p:nvSpPr>
        <p:spPr>
          <a:xfrm>
            <a:off x="1671782" y="5383035"/>
            <a:ext cx="7891318" cy="384105"/>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a:t>
            </a:r>
          </a:p>
        </p:txBody>
      </p:sp>
      <p:sp>
        <p:nvSpPr>
          <p:cNvPr id="9" name="Rectangle 8"/>
          <p:cNvSpPr/>
          <p:nvPr/>
        </p:nvSpPr>
        <p:spPr>
          <a:xfrm>
            <a:off x="1671782" y="4631240"/>
            <a:ext cx="7891318" cy="384105"/>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1</a:t>
            </a:r>
          </a:p>
        </p:txBody>
      </p:sp>
      <p:sp>
        <p:nvSpPr>
          <p:cNvPr id="396" name="Rectangle 395"/>
          <p:cNvSpPr/>
          <p:nvPr/>
        </p:nvSpPr>
        <p:spPr>
          <a:xfrm>
            <a:off x="13018" y="-5618"/>
            <a:ext cx="648938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2.1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Why did we choose logistic regression ? </a:t>
            </a:r>
          </a:p>
        </p:txBody>
      </p:sp>
      <p:sp>
        <p:nvSpPr>
          <p:cNvPr id="33" name="Rectangle 32"/>
          <p:cNvSpPr/>
          <p:nvPr/>
        </p:nvSpPr>
        <p:spPr>
          <a:xfrm>
            <a:off x="993052" y="4490862"/>
            <a:ext cx="10071188" cy="213716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26797" y="4213999"/>
            <a:ext cx="1957043" cy="34237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Assumption</a:t>
            </a:r>
          </a:p>
        </p:txBody>
      </p:sp>
      <p:sp>
        <p:nvSpPr>
          <p:cNvPr id="36" name="Rounded Rectangle 35"/>
          <p:cNvSpPr/>
          <p:nvPr/>
        </p:nvSpPr>
        <p:spPr bwMode="auto">
          <a:xfrm>
            <a:off x="368889" y="1814441"/>
            <a:ext cx="831491" cy="751260"/>
          </a:xfrm>
          <a:prstGeom prst="roundRect">
            <a:avLst/>
          </a:prstGeom>
          <a:solidFill>
            <a:srgbClr val="333F5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grpSp>
        <p:nvGrpSpPr>
          <p:cNvPr id="39" name="Group 38"/>
          <p:cNvGrpSpPr/>
          <p:nvPr/>
        </p:nvGrpSpPr>
        <p:grpSpPr>
          <a:xfrm>
            <a:off x="555378" y="1977129"/>
            <a:ext cx="417562" cy="402226"/>
            <a:chOff x="5522217" y="5430126"/>
            <a:chExt cx="458872" cy="489224"/>
          </a:xfrm>
        </p:grpSpPr>
        <p:sp>
          <p:nvSpPr>
            <p:cNvPr id="40" name="Freeform 1215"/>
            <p:cNvSpPr>
              <a:spLocks noEditPoints="1"/>
            </p:cNvSpPr>
            <p:nvPr/>
          </p:nvSpPr>
          <p:spPr bwMode="auto">
            <a:xfrm>
              <a:off x="5650772" y="5430126"/>
              <a:ext cx="330317" cy="330317"/>
            </a:xfrm>
            <a:custGeom>
              <a:avLst/>
              <a:gdLst>
                <a:gd name="T0" fmla="*/ 556 w 741"/>
                <a:gd name="T1" fmla="*/ 51 h 742"/>
                <a:gd name="T2" fmla="*/ 473 w 741"/>
                <a:gd name="T3" fmla="*/ 16 h 742"/>
                <a:gd name="T4" fmla="*/ 386 w 741"/>
                <a:gd name="T5" fmla="*/ 2 h 742"/>
                <a:gd name="T6" fmla="*/ 297 w 741"/>
                <a:gd name="T7" fmla="*/ 8 h 742"/>
                <a:gd name="T8" fmla="*/ 212 w 741"/>
                <a:gd name="T9" fmla="*/ 36 h 742"/>
                <a:gd name="T10" fmla="*/ 135 w 741"/>
                <a:gd name="T11" fmla="*/ 85 h 742"/>
                <a:gd name="T12" fmla="*/ 71 w 741"/>
                <a:gd name="T13" fmla="*/ 154 h 742"/>
                <a:gd name="T14" fmla="*/ 26 w 741"/>
                <a:gd name="T15" fmla="*/ 234 h 742"/>
                <a:gd name="T16" fmla="*/ 4 w 741"/>
                <a:gd name="T17" fmla="*/ 321 h 742"/>
                <a:gd name="T18" fmla="*/ 1 w 741"/>
                <a:gd name="T19" fmla="*/ 410 h 742"/>
                <a:gd name="T20" fmla="*/ 22 w 741"/>
                <a:gd name="T21" fmla="*/ 496 h 742"/>
                <a:gd name="T22" fmla="*/ 62 w 741"/>
                <a:gd name="T23" fmla="*/ 577 h 742"/>
                <a:gd name="T24" fmla="*/ 123 w 741"/>
                <a:gd name="T25" fmla="*/ 647 h 742"/>
                <a:gd name="T26" fmla="*/ 200 w 741"/>
                <a:gd name="T27" fmla="*/ 700 h 742"/>
                <a:gd name="T28" fmla="*/ 284 w 741"/>
                <a:gd name="T29" fmla="*/ 732 h 742"/>
                <a:gd name="T30" fmla="*/ 373 w 741"/>
                <a:gd name="T31" fmla="*/ 742 h 742"/>
                <a:gd name="T32" fmla="*/ 461 w 741"/>
                <a:gd name="T33" fmla="*/ 731 h 742"/>
                <a:gd name="T34" fmla="*/ 545 w 741"/>
                <a:gd name="T35" fmla="*/ 698 h 742"/>
                <a:gd name="T36" fmla="*/ 620 w 741"/>
                <a:gd name="T37" fmla="*/ 645 h 742"/>
                <a:gd name="T38" fmla="*/ 681 w 741"/>
                <a:gd name="T39" fmla="*/ 574 h 742"/>
                <a:gd name="T40" fmla="*/ 721 w 741"/>
                <a:gd name="T41" fmla="*/ 492 h 742"/>
                <a:gd name="T42" fmla="*/ 740 w 741"/>
                <a:gd name="T43" fmla="*/ 404 h 742"/>
                <a:gd name="T44" fmla="*/ 737 w 741"/>
                <a:gd name="T45" fmla="*/ 316 h 742"/>
                <a:gd name="T46" fmla="*/ 713 w 741"/>
                <a:gd name="T47" fmla="*/ 229 h 742"/>
                <a:gd name="T48" fmla="*/ 668 w 741"/>
                <a:gd name="T49" fmla="*/ 151 h 742"/>
                <a:gd name="T50" fmla="*/ 169 w 741"/>
                <a:gd name="T51" fmla="*/ 597 h 742"/>
                <a:gd name="T52" fmla="*/ 119 w 741"/>
                <a:gd name="T53" fmla="*/ 538 h 742"/>
                <a:gd name="T54" fmla="*/ 87 w 741"/>
                <a:gd name="T55" fmla="*/ 473 h 742"/>
                <a:gd name="T56" fmla="*/ 71 w 741"/>
                <a:gd name="T57" fmla="*/ 402 h 742"/>
                <a:gd name="T58" fmla="*/ 72 w 741"/>
                <a:gd name="T59" fmla="*/ 330 h 742"/>
                <a:gd name="T60" fmla="*/ 90 w 741"/>
                <a:gd name="T61" fmla="*/ 260 h 742"/>
                <a:gd name="T62" fmla="*/ 127 w 741"/>
                <a:gd name="T63" fmla="*/ 195 h 742"/>
                <a:gd name="T64" fmla="*/ 178 w 741"/>
                <a:gd name="T65" fmla="*/ 139 h 742"/>
                <a:gd name="T66" fmla="*/ 242 w 741"/>
                <a:gd name="T67" fmla="*/ 99 h 742"/>
                <a:gd name="T68" fmla="*/ 310 w 741"/>
                <a:gd name="T69" fmla="*/ 76 h 742"/>
                <a:gd name="T70" fmla="*/ 383 w 741"/>
                <a:gd name="T71" fmla="*/ 71 h 742"/>
                <a:gd name="T72" fmla="*/ 454 w 741"/>
                <a:gd name="T73" fmla="*/ 81 h 742"/>
                <a:gd name="T74" fmla="*/ 522 w 741"/>
                <a:gd name="T75" fmla="*/ 111 h 742"/>
                <a:gd name="T76" fmla="*/ 582 w 741"/>
                <a:gd name="T77" fmla="*/ 157 h 742"/>
                <a:gd name="T78" fmla="*/ 629 w 741"/>
                <a:gd name="T79" fmla="*/ 216 h 742"/>
                <a:gd name="T80" fmla="*/ 659 w 741"/>
                <a:gd name="T81" fmla="*/ 283 h 742"/>
                <a:gd name="T82" fmla="*/ 671 w 741"/>
                <a:gd name="T83" fmla="*/ 355 h 742"/>
                <a:gd name="T84" fmla="*/ 667 w 741"/>
                <a:gd name="T85" fmla="*/ 427 h 742"/>
                <a:gd name="T86" fmla="*/ 645 w 741"/>
                <a:gd name="T87" fmla="*/ 497 h 742"/>
                <a:gd name="T88" fmla="*/ 605 w 741"/>
                <a:gd name="T89" fmla="*/ 561 h 742"/>
                <a:gd name="T90" fmla="*/ 550 w 741"/>
                <a:gd name="T91" fmla="*/ 614 h 742"/>
                <a:gd name="T92" fmla="*/ 485 w 741"/>
                <a:gd name="T93" fmla="*/ 651 h 742"/>
                <a:gd name="T94" fmla="*/ 416 w 741"/>
                <a:gd name="T95" fmla="*/ 669 h 742"/>
                <a:gd name="T96" fmla="*/ 344 w 741"/>
                <a:gd name="T97" fmla="*/ 672 h 742"/>
                <a:gd name="T98" fmla="*/ 272 w 741"/>
                <a:gd name="T99" fmla="*/ 657 h 742"/>
                <a:gd name="T100" fmla="*/ 205 w 741"/>
                <a:gd name="T101" fmla="*/ 62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742">
                  <a:moveTo>
                    <a:pt x="618" y="95"/>
                  </a:moveTo>
                  <a:lnTo>
                    <a:pt x="603" y="83"/>
                  </a:lnTo>
                  <a:lnTo>
                    <a:pt x="588" y="72"/>
                  </a:lnTo>
                  <a:lnTo>
                    <a:pt x="573" y="61"/>
                  </a:lnTo>
                  <a:lnTo>
                    <a:pt x="556" y="51"/>
                  </a:lnTo>
                  <a:lnTo>
                    <a:pt x="540" y="43"/>
                  </a:lnTo>
                  <a:lnTo>
                    <a:pt x="524" y="34"/>
                  </a:lnTo>
                  <a:lnTo>
                    <a:pt x="508" y="27"/>
                  </a:lnTo>
                  <a:lnTo>
                    <a:pt x="491" y="21"/>
                  </a:lnTo>
                  <a:lnTo>
                    <a:pt x="473" y="16"/>
                  </a:lnTo>
                  <a:lnTo>
                    <a:pt x="456" y="11"/>
                  </a:lnTo>
                  <a:lnTo>
                    <a:pt x="439" y="7"/>
                  </a:lnTo>
                  <a:lnTo>
                    <a:pt x="421" y="5"/>
                  </a:lnTo>
                  <a:lnTo>
                    <a:pt x="403" y="3"/>
                  </a:lnTo>
                  <a:lnTo>
                    <a:pt x="386" y="2"/>
                  </a:lnTo>
                  <a:lnTo>
                    <a:pt x="367" y="0"/>
                  </a:lnTo>
                  <a:lnTo>
                    <a:pt x="350" y="2"/>
                  </a:lnTo>
                  <a:lnTo>
                    <a:pt x="332" y="3"/>
                  </a:lnTo>
                  <a:lnTo>
                    <a:pt x="315" y="5"/>
                  </a:lnTo>
                  <a:lnTo>
                    <a:pt x="297" y="8"/>
                  </a:lnTo>
                  <a:lnTo>
                    <a:pt x="280" y="12"/>
                  </a:lnTo>
                  <a:lnTo>
                    <a:pt x="263" y="17"/>
                  </a:lnTo>
                  <a:lnTo>
                    <a:pt x="245" y="22"/>
                  </a:lnTo>
                  <a:lnTo>
                    <a:pt x="228" y="29"/>
                  </a:lnTo>
                  <a:lnTo>
                    <a:pt x="212" y="36"/>
                  </a:lnTo>
                  <a:lnTo>
                    <a:pt x="196" y="45"/>
                  </a:lnTo>
                  <a:lnTo>
                    <a:pt x="181" y="53"/>
                  </a:lnTo>
                  <a:lnTo>
                    <a:pt x="164" y="63"/>
                  </a:lnTo>
                  <a:lnTo>
                    <a:pt x="149" y="74"/>
                  </a:lnTo>
                  <a:lnTo>
                    <a:pt x="135" y="85"/>
                  </a:lnTo>
                  <a:lnTo>
                    <a:pt x="121" y="98"/>
                  </a:lnTo>
                  <a:lnTo>
                    <a:pt x="107" y="111"/>
                  </a:lnTo>
                  <a:lnTo>
                    <a:pt x="94" y="125"/>
                  </a:lnTo>
                  <a:lnTo>
                    <a:pt x="82" y="139"/>
                  </a:lnTo>
                  <a:lnTo>
                    <a:pt x="71" y="154"/>
                  </a:lnTo>
                  <a:lnTo>
                    <a:pt x="60" y="169"/>
                  </a:lnTo>
                  <a:lnTo>
                    <a:pt x="50" y="185"/>
                  </a:lnTo>
                  <a:lnTo>
                    <a:pt x="41" y="201"/>
                  </a:lnTo>
                  <a:lnTo>
                    <a:pt x="33" y="218"/>
                  </a:lnTo>
                  <a:lnTo>
                    <a:pt x="26" y="234"/>
                  </a:lnTo>
                  <a:lnTo>
                    <a:pt x="20" y="251"/>
                  </a:lnTo>
                  <a:lnTo>
                    <a:pt x="14" y="268"/>
                  </a:lnTo>
                  <a:lnTo>
                    <a:pt x="10" y="286"/>
                  </a:lnTo>
                  <a:lnTo>
                    <a:pt x="6" y="303"/>
                  </a:lnTo>
                  <a:lnTo>
                    <a:pt x="4" y="321"/>
                  </a:lnTo>
                  <a:lnTo>
                    <a:pt x="1" y="338"/>
                  </a:lnTo>
                  <a:lnTo>
                    <a:pt x="0" y="357"/>
                  </a:lnTo>
                  <a:lnTo>
                    <a:pt x="0" y="374"/>
                  </a:lnTo>
                  <a:lnTo>
                    <a:pt x="0" y="391"/>
                  </a:lnTo>
                  <a:lnTo>
                    <a:pt x="1" y="410"/>
                  </a:lnTo>
                  <a:lnTo>
                    <a:pt x="4" y="427"/>
                  </a:lnTo>
                  <a:lnTo>
                    <a:pt x="7" y="444"/>
                  </a:lnTo>
                  <a:lnTo>
                    <a:pt x="11" y="463"/>
                  </a:lnTo>
                  <a:lnTo>
                    <a:pt x="15" y="480"/>
                  </a:lnTo>
                  <a:lnTo>
                    <a:pt x="22" y="496"/>
                  </a:lnTo>
                  <a:lnTo>
                    <a:pt x="28" y="513"/>
                  </a:lnTo>
                  <a:lnTo>
                    <a:pt x="35" y="530"/>
                  </a:lnTo>
                  <a:lnTo>
                    <a:pt x="44" y="546"/>
                  </a:lnTo>
                  <a:lnTo>
                    <a:pt x="52" y="562"/>
                  </a:lnTo>
                  <a:lnTo>
                    <a:pt x="62" y="577"/>
                  </a:lnTo>
                  <a:lnTo>
                    <a:pt x="73" y="592"/>
                  </a:lnTo>
                  <a:lnTo>
                    <a:pt x="83" y="606"/>
                  </a:lnTo>
                  <a:lnTo>
                    <a:pt x="96" y="621"/>
                  </a:lnTo>
                  <a:lnTo>
                    <a:pt x="109" y="634"/>
                  </a:lnTo>
                  <a:lnTo>
                    <a:pt x="123" y="647"/>
                  </a:lnTo>
                  <a:lnTo>
                    <a:pt x="137" y="660"/>
                  </a:lnTo>
                  <a:lnTo>
                    <a:pt x="153" y="671"/>
                  </a:lnTo>
                  <a:lnTo>
                    <a:pt x="168" y="682"/>
                  </a:lnTo>
                  <a:lnTo>
                    <a:pt x="184" y="692"/>
                  </a:lnTo>
                  <a:lnTo>
                    <a:pt x="200" y="700"/>
                  </a:lnTo>
                  <a:lnTo>
                    <a:pt x="216" y="709"/>
                  </a:lnTo>
                  <a:lnTo>
                    <a:pt x="234" y="715"/>
                  </a:lnTo>
                  <a:lnTo>
                    <a:pt x="250" y="722"/>
                  </a:lnTo>
                  <a:lnTo>
                    <a:pt x="267" y="727"/>
                  </a:lnTo>
                  <a:lnTo>
                    <a:pt x="284" y="732"/>
                  </a:lnTo>
                  <a:lnTo>
                    <a:pt x="302" y="736"/>
                  </a:lnTo>
                  <a:lnTo>
                    <a:pt x="320" y="739"/>
                  </a:lnTo>
                  <a:lnTo>
                    <a:pt x="337" y="740"/>
                  </a:lnTo>
                  <a:lnTo>
                    <a:pt x="356" y="741"/>
                  </a:lnTo>
                  <a:lnTo>
                    <a:pt x="373" y="742"/>
                  </a:lnTo>
                  <a:lnTo>
                    <a:pt x="391" y="741"/>
                  </a:lnTo>
                  <a:lnTo>
                    <a:pt x="408" y="740"/>
                  </a:lnTo>
                  <a:lnTo>
                    <a:pt x="426" y="738"/>
                  </a:lnTo>
                  <a:lnTo>
                    <a:pt x="444" y="735"/>
                  </a:lnTo>
                  <a:lnTo>
                    <a:pt x="461" y="731"/>
                  </a:lnTo>
                  <a:lnTo>
                    <a:pt x="479" y="726"/>
                  </a:lnTo>
                  <a:lnTo>
                    <a:pt x="495" y="721"/>
                  </a:lnTo>
                  <a:lnTo>
                    <a:pt x="512" y="714"/>
                  </a:lnTo>
                  <a:lnTo>
                    <a:pt x="528" y="707"/>
                  </a:lnTo>
                  <a:lnTo>
                    <a:pt x="545" y="698"/>
                  </a:lnTo>
                  <a:lnTo>
                    <a:pt x="561" y="689"/>
                  </a:lnTo>
                  <a:lnTo>
                    <a:pt x="576" y="680"/>
                  </a:lnTo>
                  <a:lnTo>
                    <a:pt x="591" y="669"/>
                  </a:lnTo>
                  <a:lnTo>
                    <a:pt x="606" y="658"/>
                  </a:lnTo>
                  <a:lnTo>
                    <a:pt x="620" y="645"/>
                  </a:lnTo>
                  <a:lnTo>
                    <a:pt x="633" y="632"/>
                  </a:lnTo>
                  <a:lnTo>
                    <a:pt x="646" y="618"/>
                  </a:lnTo>
                  <a:lnTo>
                    <a:pt x="659" y="604"/>
                  </a:lnTo>
                  <a:lnTo>
                    <a:pt x="670" y="589"/>
                  </a:lnTo>
                  <a:lnTo>
                    <a:pt x="681" y="574"/>
                  </a:lnTo>
                  <a:lnTo>
                    <a:pt x="690" y="558"/>
                  </a:lnTo>
                  <a:lnTo>
                    <a:pt x="700" y="542"/>
                  </a:lnTo>
                  <a:lnTo>
                    <a:pt x="708" y="525"/>
                  </a:lnTo>
                  <a:lnTo>
                    <a:pt x="715" y="509"/>
                  </a:lnTo>
                  <a:lnTo>
                    <a:pt x="721" y="492"/>
                  </a:lnTo>
                  <a:lnTo>
                    <a:pt x="726" y="475"/>
                  </a:lnTo>
                  <a:lnTo>
                    <a:pt x="731" y="457"/>
                  </a:lnTo>
                  <a:lnTo>
                    <a:pt x="735" y="440"/>
                  </a:lnTo>
                  <a:lnTo>
                    <a:pt x="738" y="422"/>
                  </a:lnTo>
                  <a:lnTo>
                    <a:pt x="740" y="404"/>
                  </a:lnTo>
                  <a:lnTo>
                    <a:pt x="741" y="387"/>
                  </a:lnTo>
                  <a:lnTo>
                    <a:pt x="741" y="369"/>
                  </a:lnTo>
                  <a:lnTo>
                    <a:pt x="740" y="351"/>
                  </a:lnTo>
                  <a:lnTo>
                    <a:pt x="739" y="333"/>
                  </a:lnTo>
                  <a:lnTo>
                    <a:pt x="737" y="316"/>
                  </a:lnTo>
                  <a:lnTo>
                    <a:pt x="734" y="299"/>
                  </a:lnTo>
                  <a:lnTo>
                    <a:pt x="729" y="281"/>
                  </a:lnTo>
                  <a:lnTo>
                    <a:pt x="725" y="264"/>
                  </a:lnTo>
                  <a:lnTo>
                    <a:pt x="719" y="247"/>
                  </a:lnTo>
                  <a:lnTo>
                    <a:pt x="713" y="229"/>
                  </a:lnTo>
                  <a:lnTo>
                    <a:pt x="705" y="213"/>
                  </a:lnTo>
                  <a:lnTo>
                    <a:pt x="698" y="197"/>
                  </a:lnTo>
                  <a:lnTo>
                    <a:pt x="688" y="181"/>
                  </a:lnTo>
                  <a:lnTo>
                    <a:pt x="678" y="166"/>
                  </a:lnTo>
                  <a:lnTo>
                    <a:pt x="668" y="151"/>
                  </a:lnTo>
                  <a:lnTo>
                    <a:pt x="657" y="137"/>
                  </a:lnTo>
                  <a:lnTo>
                    <a:pt x="645" y="122"/>
                  </a:lnTo>
                  <a:lnTo>
                    <a:pt x="631" y="108"/>
                  </a:lnTo>
                  <a:lnTo>
                    <a:pt x="618" y="95"/>
                  </a:lnTo>
                  <a:close/>
                  <a:moveTo>
                    <a:pt x="169" y="597"/>
                  </a:moveTo>
                  <a:lnTo>
                    <a:pt x="158" y="586"/>
                  </a:lnTo>
                  <a:lnTo>
                    <a:pt x="147" y="574"/>
                  </a:lnTo>
                  <a:lnTo>
                    <a:pt x="137" y="563"/>
                  </a:lnTo>
                  <a:lnTo>
                    <a:pt x="128" y="551"/>
                  </a:lnTo>
                  <a:lnTo>
                    <a:pt x="119" y="538"/>
                  </a:lnTo>
                  <a:lnTo>
                    <a:pt x="112" y="526"/>
                  </a:lnTo>
                  <a:lnTo>
                    <a:pt x="104" y="513"/>
                  </a:lnTo>
                  <a:lnTo>
                    <a:pt x="98" y="500"/>
                  </a:lnTo>
                  <a:lnTo>
                    <a:pt x="92" y="486"/>
                  </a:lnTo>
                  <a:lnTo>
                    <a:pt x="87" y="473"/>
                  </a:lnTo>
                  <a:lnTo>
                    <a:pt x="82" y="459"/>
                  </a:lnTo>
                  <a:lnTo>
                    <a:pt x="78" y="445"/>
                  </a:lnTo>
                  <a:lnTo>
                    <a:pt x="75" y="431"/>
                  </a:lnTo>
                  <a:lnTo>
                    <a:pt x="73" y="417"/>
                  </a:lnTo>
                  <a:lnTo>
                    <a:pt x="71" y="402"/>
                  </a:lnTo>
                  <a:lnTo>
                    <a:pt x="69" y="388"/>
                  </a:lnTo>
                  <a:lnTo>
                    <a:pt x="69" y="374"/>
                  </a:lnTo>
                  <a:lnTo>
                    <a:pt x="69" y="359"/>
                  </a:lnTo>
                  <a:lnTo>
                    <a:pt x="71" y="345"/>
                  </a:lnTo>
                  <a:lnTo>
                    <a:pt x="72" y="330"/>
                  </a:lnTo>
                  <a:lnTo>
                    <a:pt x="74" y="316"/>
                  </a:lnTo>
                  <a:lnTo>
                    <a:pt x="77" y="302"/>
                  </a:lnTo>
                  <a:lnTo>
                    <a:pt x="81" y="288"/>
                  </a:lnTo>
                  <a:lnTo>
                    <a:pt x="86" y="274"/>
                  </a:lnTo>
                  <a:lnTo>
                    <a:pt x="90" y="260"/>
                  </a:lnTo>
                  <a:lnTo>
                    <a:pt x="96" y="247"/>
                  </a:lnTo>
                  <a:lnTo>
                    <a:pt x="103" y="233"/>
                  </a:lnTo>
                  <a:lnTo>
                    <a:pt x="109" y="220"/>
                  </a:lnTo>
                  <a:lnTo>
                    <a:pt x="118" y="207"/>
                  </a:lnTo>
                  <a:lnTo>
                    <a:pt x="127" y="195"/>
                  </a:lnTo>
                  <a:lnTo>
                    <a:pt x="135" y="182"/>
                  </a:lnTo>
                  <a:lnTo>
                    <a:pt x="146" y="170"/>
                  </a:lnTo>
                  <a:lnTo>
                    <a:pt x="157" y="159"/>
                  </a:lnTo>
                  <a:lnTo>
                    <a:pt x="168" y="148"/>
                  </a:lnTo>
                  <a:lnTo>
                    <a:pt x="178" y="139"/>
                  </a:lnTo>
                  <a:lnTo>
                    <a:pt x="190" y="129"/>
                  </a:lnTo>
                  <a:lnTo>
                    <a:pt x="203" y="120"/>
                  </a:lnTo>
                  <a:lnTo>
                    <a:pt x="215" y="113"/>
                  </a:lnTo>
                  <a:lnTo>
                    <a:pt x="228" y="105"/>
                  </a:lnTo>
                  <a:lnTo>
                    <a:pt x="242" y="99"/>
                  </a:lnTo>
                  <a:lnTo>
                    <a:pt x="255" y="93"/>
                  </a:lnTo>
                  <a:lnTo>
                    <a:pt x="269" y="88"/>
                  </a:lnTo>
                  <a:lnTo>
                    <a:pt x="282" y="83"/>
                  </a:lnTo>
                  <a:lnTo>
                    <a:pt x="296" y="79"/>
                  </a:lnTo>
                  <a:lnTo>
                    <a:pt x="310" y="76"/>
                  </a:lnTo>
                  <a:lnTo>
                    <a:pt x="325" y="74"/>
                  </a:lnTo>
                  <a:lnTo>
                    <a:pt x="339" y="72"/>
                  </a:lnTo>
                  <a:lnTo>
                    <a:pt x="353" y="71"/>
                  </a:lnTo>
                  <a:lnTo>
                    <a:pt x="369" y="70"/>
                  </a:lnTo>
                  <a:lnTo>
                    <a:pt x="383" y="71"/>
                  </a:lnTo>
                  <a:lnTo>
                    <a:pt x="397" y="71"/>
                  </a:lnTo>
                  <a:lnTo>
                    <a:pt x="412" y="73"/>
                  </a:lnTo>
                  <a:lnTo>
                    <a:pt x="426" y="75"/>
                  </a:lnTo>
                  <a:lnTo>
                    <a:pt x="440" y="78"/>
                  </a:lnTo>
                  <a:lnTo>
                    <a:pt x="454" y="81"/>
                  </a:lnTo>
                  <a:lnTo>
                    <a:pt x="468" y="86"/>
                  </a:lnTo>
                  <a:lnTo>
                    <a:pt x="482" y="91"/>
                  </a:lnTo>
                  <a:lnTo>
                    <a:pt x="496" y="98"/>
                  </a:lnTo>
                  <a:lnTo>
                    <a:pt x="509" y="104"/>
                  </a:lnTo>
                  <a:lnTo>
                    <a:pt x="522" y="111"/>
                  </a:lnTo>
                  <a:lnTo>
                    <a:pt x="535" y="119"/>
                  </a:lnTo>
                  <a:lnTo>
                    <a:pt x="548" y="128"/>
                  </a:lnTo>
                  <a:lnTo>
                    <a:pt x="560" y="137"/>
                  </a:lnTo>
                  <a:lnTo>
                    <a:pt x="572" y="147"/>
                  </a:lnTo>
                  <a:lnTo>
                    <a:pt x="582" y="157"/>
                  </a:lnTo>
                  <a:lnTo>
                    <a:pt x="593" y="169"/>
                  </a:lnTo>
                  <a:lnTo>
                    <a:pt x="603" y="180"/>
                  </a:lnTo>
                  <a:lnTo>
                    <a:pt x="613" y="192"/>
                  </a:lnTo>
                  <a:lnTo>
                    <a:pt x="621" y="205"/>
                  </a:lnTo>
                  <a:lnTo>
                    <a:pt x="629" y="216"/>
                  </a:lnTo>
                  <a:lnTo>
                    <a:pt x="636" y="229"/>
                  </a:lnTo>
                  <a:lnTo>
                    <a:pt x="643" y="242"/>
                  </a:lnTo>
                  <a:lnTo>
                    <a:pt x="649" y="256"/>
                  </a:lnTo>
                  <a:lnTo>
                    <a:pt x="655" y="269"/>
                  </a:lnTo>
                  <a:lnTo>
                    <a:pt x="659" y="283"/>
                  </a:lnTo>
                  <a:lnTo>
                    <a:pt x="662" y="297"/>
                  </a:lnTo>
                  <a:lnTo>
                    <a:pt x="665" y="311"/>
                  </a:lnTo>
                  <a:lnTo>
                    <a:pt x="669" y="326"/>
                  </a:lnTo>
                  <a:lnTo>
                    <a:pt x="670" y="341"/>
                  </a:lnTo>
                  <a:lnTo>
                    <a:pt x="671" y="355"/>
                  </a:lnTo>
                  <a:lnTo>
                    <a:pt x="672" y="370"/>
                  </a:lnTo>
                  <a:lnTo>
                    <a:pt x="672" y="384"/>
                  </a:lnTo>
                  <a:lnTo>
                    <a:pt x="671" y="398"/>
                  </a:lnTo>
                  <a:lnTo>
                    <a:pt x="669" y="413"/>
                  </a:lnTo>
                  <a:lnTo>
                    <a:pt x="667" y="427"/>
                  </a:lnTo>
                  <a:lnTo>
                    <a:pt x="663" y="441"/>
                  </a:lnTo>
                  <a:lnTo>
                    <a:pt x="660" y="455"/>
                  </a:lnTo>
                  <a:lnTo>
                    <a:pt x="656" y="469"/>
                  </a:lnTo>
                  <a:lnTo>
                    <a:pt x="650" y="483"/>
                  </a:lnTo>
                  <a:lnTo>
                    <a:pt x="645" y="497"/>
                  </a:lnTo>
                  <a:lnTo>
                    <a:pt x="639" y="510"/>
                  </a:lnTo>
                  <a:lnTo>
                    <a:pt x="631" y="523"/>
                  </a:lnTo>
                  <a:lnTo>
                    <a:pt x="623" y="536"/>
                  </a:lnTo>
                  <a:lnTo>
                    <a:pt x="615" y="549"/>
                  </a:lnTo>
                  <a:lnTo>
                    <a:pt x="605" y="561"/>
                  </a:lnTo>
                  <a:lnTo>
                    <a:pt x="595" y="573"/>
                  </a:lnTo>
                  <a:lnTo>
                    <a:pt x="585" y="584"/>
                  </a:lnTo>
                  <a:lnTo>
                    <a:pt x="574" y="594"/>
                  </a:lnTo>
                  <a:lnTo>
                    <a:pt x="562" y="604"/>
                  </a:lnTo>
                  <a:lnTo>
                    <a:pt x="550" y="614"/>
                  </a:lnTo>
                  <a:lnTo>
                    <a:pt x="538" y="623"/>
                  </a:lnTo>
                  <a:lnTo>
                    <a:pt x="525" y="630"/>
                  </a:lnTo>
                  <a:lnTo>
                    <a:pt x="512" y="638"/>
                  </a:lnTo>
                  <a:lnTo>
                    <a:pt x="499" y="644"/>
                  </a:lnTo>
                  <a:lnTo>
                    <a:pt x="485" y="651"/>
                  </a:lnTo>
                  <a:lnTo>
                    <a:pt x="472" y="655"/>
                  </a:lnTo>
                  <a:lnTo>
                    <a:pt x="458" y="660"/>
                  </a:lnTo>
                  <a:lnTo>
                    <a:pt x="444" y="664"/>
                  </a:lnTo>
                  <a:lnTo>
                    <a:pt x="430" y="667"/>
                  </a:lnTo>
                  <a:lnTo>
                    <a:pt x="416" y="669"/>
                  </a:lnTo>
                  <a:lnTo>
                    <a:pt x="401" y="671"/>
                  </a:lnTo>
                  <a:lnTo>
                    <a:pt x="387" y="672"/>
                  </a:lnTo>
                  <a:lnTo>
                    <a:pt x="373" y="673"/>
                  </a:lnTo>
                  <a:lnTo>
                    <a:pt x="358" y="672"/>
                  </a:lnTo>
                  <a:lnTo>
                    <a:pt x="344" y="672"/>
                  </a:lnTo>
                  <a:lnTo>
                    <a:pt x="330" y="670"/>
                  </a:lnTo>
                  <a:lnTo>
                    <a:pt x="315" y="668"/>
                  </a:lnTo>
                  <a:lnTo>
                    <a:pt x="301" y="665"/>
                  </a:lnTo>
                  <a:lnTo>
                    <a:pt x="286" y="661"/>
                  </a:lnTo>
                  <a:lnTo>
                    <a:pt x="272" y="657"/>
                  </a:lnTo>
                  <a:lnTo>
                    <a:pt x="258" y="652"/>
                  </a:lnTo>
                  <a:lnTo>
                    <a:pt x="245" y="646"/>
                  </a:lnTo>
                  <a:lnTo>
                    <a:pt x="231" y="639"/>
                  </a:lnTo>
                  <a:lnTo>
                    <a:pt x="218" y="632"/>
                  </a:lnTo>
                  <a:lnTo>
                    <a:pt x="205" y="624"/>
                  </a:lnTo>
                  <a:lnTo>
                    <a:pt x="194" y="615"/>
                  </a:lnTo>
                  <a:lnTo>
                    <a:pt x="181" y="606"/>
                  </a:lnTo>
                  <a:lnTo>
                    <a:pt x="169" y="59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16"/>
            <p:cNvSpPr>
              <a:spLocks/>
            </p:cNvSpPr>
            <p:nvPr/>
          </p:nvSpPr>
          <p:spPr bwMode="auto">
            <a:xfrm>
              <a:off x="5593636" y="5690808"/>
              <a:ext cx="141055" cy="149982"/>
            </a:xfrm>
            <a:custGeom>
              <a:avLst/>
              <a:gdLst>
                <a:gd name="T0" fmla="*/ 74 w 315"/>
                <a:gd name="T1" fmla="*/ 335 h 335"/>
                <a:gd name="T2" fmla="*/ 0 w 315"/>
                <a:gd name="T3" fmla="*/ 268 h 335"/>
                <a:gd name="T4" fmla="*/ 241 w 315"/>
                <a:gd name="T5" fmla="*/ 0 h 335"/>
                <a:gd name="T6" fmla="*/ 315 w 315"/>
                <a:gd name="T7" fmla="*/ 67 h 335"/>
                <a:gd name="T8" fmla="*/ 74 w 315"/>
                <a:gd name="T9" fmla="*/ 335 h 335"/>
              </a:gdLst>
              <a:ahLst/>
              <a:cxnLst>
                <a:cxn ang="0">
                  <a:pos x="T0" y="T1"/>
                </a:cxn>
                <a:cxn ang="0">
                  <a:pos x="T2" y="T3"/>
                </a:cxn>
                <a:cxn ang="0">
                  <a:pos x="T4" y="T5"/>
                </a:cxn>
                <a:cxn ang="0">
                  <a:pos x="T6" y="T7"/>
                </a:cxn>
                <a:cxn ang="0">
                  <a:pos x="T8" y="T9"/>
                </a:cxn>
              </a:cxnLst>
              <a:rect l="0" t="0" r="r" b="b"/>
              <a:pathLst>
                <a:path w="315" h="335">
                  <a:moveTo>
                    <a:pt x="74" y="335"/>
                  </a:moveTo>
                  <a:lnTo>
                    <a:pt x="0" y="268"/>
                  </a:lnTo>
                  <a:lnTo>
                    <a:pt x="241" y="0"/>
                  </a:lnTo>
                  <a:lnTo>
                    <a:pt x="315" y="67"/>
                  </a:lnTo>
                  <a:lnTo>
                    <a:pt x="74" y="33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1217"/>
            <p:cNvSpPr>
              <a:spLocks/>
            </p:cNvSpPr>
            <p:nvPr/>
          </p:nvSpPr>
          <p:spPr bwMode="auto">
            <a:xfrm>
              <a:off x="5522217" y="5733659"/>
              <a:ext cx="173193" cy="185691"/>
            </a:xfrm>
            <a:custGeom>
              <a:avLst/>
              <a:gdLst>
                <a:gd name="T0" fmla="*/ 134 w 388"/>
                <a:gd name="T1" fmla="*/ 393 h 414"/>
                <a:gd name="T2" fmla="*/ 122 w 388"/>
                <a:gd name="T3" fmla="*/ 403 h 414"/>
                <a:gd name="T4" fmla="*/ 108 w 388"/>
                <a:gd name="T5" fmla="*/ 409 h 414"/>
                <a:gd name="T6" fmla="*/ 93 w 388"/>
                <a:gd name="T7" fmla="*/ 412 h 414"/>
                <a:gd name="T8" fmla="*/ 78 w 388"/>
                <a:gd name="T9" fmla="*/ 414 h 414"/>
                <a:gd name="T10" fmla="*/ 62 w 388"/>
                <a:gd name="T11" fmla="*/ 411 h 414"/>
                <a:gd name="T12" fmla="*/ 48 w 388"/>
                <a:gd name="T13" fmla="*/ 407 h 414"/>
                <a:gd name="T14" fmla="*/ 34 w 388"/>
                <a:gd name="T15" fmla="*/ 398 h 414"/>
                <a:gd name="T16" fmla="*/ 22 w 388"/>
                <a:gd name="T17" fmla="*/ 388 h 414"/>
                <a:gd name="T18" fmla="*/ 12 w 388"/>
                <a:gd name="T19" fmla="*/ 375 h 414"/>
                <a:gd name="T20" fmla="*/ 5 w 388"/>
                <a:gd name="T21" fmla="*/ 361 h 414"/>
                <a:gd name="T22" fmla="*/ 1 w 388"/>
                <a:gd name="T23" fmla="*/ 346 h 414"/>
                <a:gd name="T24" fmla="*/ 0 w 388"/>
                <a:gd name="T25" fmla="*/ 330 h 414"/>
                <a:gd name="T26" fmla="*/ 2 w 388"/>
                <a:gd name="T27" fmla="*/ 315 h 414"/>
                <a:gd name="T28" fmla="*/ 8 w 388"/>
                <a:gd name="T29" fmla="*/ 300 h 414"/>
                <a:gd name="T30" fmla="*/ 16 w 388"/>
                <a:gd name="T31" fmla="*/ 287 h 414"/>
                <a:gd name="T32" fmla="*/ 248 w 388"/>
                <a:gd name="T33" fmla="*/ 27 h 414"/>
                <a:gd name="T34" fmla="*/ 260 w 388"/>
                <a:gd name="T35" fmla="*/ 16 h 414"/>
                <a:gd name="T36" fmla="*/ 273 w 388"/>
                <a:gd name="T37" fmla="*/ 7 h 414"/>
                <a:gd name="T38" fmla="*/ 288 w 388"/>
                <a:gd name="T39" fmla="*/ 2 h 414"/>
                <a:gd name="T40" fmla="*/ 304 w 388"/>
                <a:gd name="T41" fmla="*/ 0 h 414"/>
                <a:gd name="T42" fmla="*/ 319 w 388"/>
                <a:gd name="T43" fmla="*/ 1 h 414"/>
                <a:gd name="T44" fmla="*/ 334 w 388"/>
                <a:gd name="T45" fmla="*/ 4 h 414"/>
                <a:gd name="T46" fmla="*/ 348 w 388"/>
                <a:gd name="T47" fmla="*/ 11 h 414"/>
                <a:gd name="T48" fmla="*/ 361 w 388"/>
                <a:gd name="T49" fmla="*/ 20 h 414"/>
                <a:gd name="T50" fmla="*/ 373 w 388"/>
                <a:gd name="T51" fmla="*/ 32 h 414"/>
                <a:gd name="T52" fmla="*/ 380 w 388"/>
                <a:gd name="T53" fmla="*/ 45 h 414"/>
                <a:gd name="T54" fmla="*/ 386 w 388"/>
                <a:gd name="T55" fmla="*/ 60 h 414"/>
                <a:gd name="T56" fmla="*/ 388 w 388"/>
                <a:gd name="T57" fmla="*/ 76 h 414"/>
                <a:gd name="T58" fmla="*/ 387 w 388"/>
                <a:gd name="T59" fmla="*/ 91 h 414"/>
                <a:gd name="T60" fmla="*/ 383 w 388"/>
                <a:gd name="T61" fmla="*/ 106 h 414"/>
                <a:gd name="T62" fmla="*/ 377 w 388"/>
                <a:gd name="T63" fmla="*/ 121 h 414"/>
                <a:gd name="T64" fmla="*/ 367 w 388"/>
                <a:gd name="T65" fmla="*/ 13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8" h="414">
                  <a:moveTo>
                    <a:pt x="140" y="388"/>
                  </a:moveTo>
                  <a:lnTo>
                    <a:pt x="134" y="393"/>
                  </a:lnTo>
                  <a:lnTo>
                    <a:pt x="129" y="398"/>
                  </a:lnTo>
                  <a:lnTo>
                    <a:pt x="122" y="403"/>
                  </a:lnTo>
                  <a:lnTo>
                    <a:pt x="115" y="406"/>
                  </a:lnTo>
                  <a:lnTo>
                    <a:pt x="108" y="409"/>
                  </a:lnTo>
                  <a:lnTo>
                    <a:pt x="101" y="411"/>
                  </a:lnTo>
                  <a:lnTo>
                    <a:pt x="93" y="412"/>
                  </a:lnTo>
                  <a:lnTo>
                    <a:pt x="85" y="414"/>
                  </a:lnTo>
                  <a:lnTo>
                    <a:pt x="78" y="414"/>
                  </a:lnTo>
                  <a:lnTo>
                    <a:pt x="69" y="414"/>
                  </a:lnTo>
                  <a:lnTo>
                    <a:pt x="62" y="411"/>
                  </a:lnTo>
                  <a:lnTo>
                    <a:pt x="54" y="409"/>
                  </a:lnTo>
                  <a:lnTo>
                    <a:pt x="48" y="407"/>
                  </a:lnTo>
                  <a:lnTo>
                    <a:pt x="40" y="403"/>
                  </a:lnTo>
                  <a:lnTo>
                    <a:pt x="34" y="398"/>
                  </a:lnTo>
                  <a:lnTo>
                    <a:pt x="27" y="393"/>
                  </a:lnTo>
                  <a:lnTo>
                    <a:pt x="22" y="388"/>
                  </a:lnTo>
                  <a:lnTo>
                    <a:pt x="16" y="381"/>
                  </a:lnTo>
                  <a:lnTo>
                    <a:pt x="12" y="375"/>
                  </a:lnTo>
                  <a:lnTo>
                    <a:pt x="8" y="368"/>
                  </a:lnTo>
                  <a:lnTo>
                    <a:pt x="5" y="361"/>
                  </a:lnTo>
                  <a:lnTo>
                    <a:pt x="3" y="353"/>
                  </a:lnTo>
                  <a:lnTo>
                    <a:pt x="1" y="346"/>
                  </a:lnTo>
                  <a:lnTo>
                    <a:pt x="0" y="338"/>
                  </a:lnTo>
                  <a:lnTo>
                    <a:pt x="0" y="330"/>
                  </a:lnTo>
                  <a:lnTo>
                    <a:pt x="1" y="323"/>
                  </a:lnTo>
                  <a:lnTo>
                    <a:pt x="2" y="315"/>
                  </a:lnTo>
                  <a:lnTo>
                    <a:pt x="4" y="308"/>
                  </a:lnTo>
                  <a:lnTo>
                    <a:pt x="8" y="300"/>
                  </a:lnTo>
                  <a:lnTo>
                    <a:pt x="11" y="294"/>
                  </a:lnTo>
                  <a:lnTo>
                    <a:pt x="16" y="287"/>
                  </a:lnTo>
                  <a:lnTo>
                    <a:pt x="21" y="281"/>
                  </a:lnTo>
                  <a:lnTo>
                    <a:pt x="248" y="27"/>
                  </a:lnTo>
                  <a:lnTo>
                    <a:pt x="254" y="20"/>
                  </a:lnTo>
                  <a:lnTo>
                    <a:pt x="260" y="16"/>
                  </a:lnTo>
                  <a:lnTo>
                    <a:pt x="267" y="11"/>
                  </a:lnTo>
                  <a:lnTo>
                    <a:pt x="273" y="7"/>
                  </a:lnTo>
                  <a:lnTo>
                    <a:pt x="281" y="4"/>
                  </a:lnTo>
                  <a:lnTo>
                    <a:pt x="288" y="2"/>
                  </a:lnTo>
                  <a:lnTo>
                    <a:pt x="296" y="1"/>
                  </a:lnTo>
                  <a:lnTo>
                    <a:pt x="304" y="0"/>
                  </a:lnTo>
                  <a:lnTo>
                    <a:pt x="311" y="0"/>
                  </a:lnTo>
                  <a:lnTo>
                    <a:pt x="319" y="1"/>
                  </a:lnTo>
                  <a:lnTo>
                    <a:pt x="326" y="2"/>
                  </a:lnTo>
                  <a:lnTo>
                    <a:pt x="334" y="4"/>
                  </a:lnTo>
                  <a:lnTo>
                    <a:pt x="341" y="7"/>
                  </a:lnTo>
                  <a:lnTo>
                    <a:pt x="348" y="11"/>
                  </a:lnTo>
                  <a:lnTo>
                    <a:pt x="355" y="15"/>
                  </a:lnTo>
                  <a:lnTo>
                    <a:pt x="361" y="20"/>
                  </a:lnTo>
                  <a:lnTo>
                    <a:pt x="367" y="26"/>
                  </a:lnTo>
                  <a:lnTo>
                    <a:pt x="373" y="32"/>
                  </a:lnTo>
                  <a:lnTo>
                    <a:pt x="377" y="39"/>
                  </a:lnTo>
                  <a:lnTo>
                    <a:pt x="380" y="45"/>
                  </a:lnTo>
                  <a:lnTo>
                    <a:pt x="383" y="53"/>
                  </a:lnTo>
                  <a:lnTo>
                    <a:pt x="386" y="60"/>
                  </a:lnTo>
                  <a:lnTo>
                    <a:pt x="387" y="68"/>
                  </a:lnTo>
                  <a:lnTo>
                    <a:pt x="388" y="76"/>
                  </a:lnTo>
                  <a:lnTo>
                    <a:pt x="388" y="83"/>
                  </a:lnTo>
                  <a:lnTo>
                    <a:pt x="387" y="91"/>
                  </a:lnTo>
                  <a:lnTo>
                    <a:pt x="386" y="98"/>
                  </a:lnTo>
                  <a:lnTo>
                    <a:pt x="383" y="106"/>
                  </a:lnTo>
                  <a:lnTo>
                    <a:pt x="380" y="113"/>
                  </a:lnTo>
                  <a:lnTo>
                    <a:pt x="377" y="121"/>
                  </a:lnTo>
                  <a:lnTo>
                    <a:pt x="373" y="127"/>
                  </a:lnTo>
                  <a:lnTo>
                    <a:pt x="367" y="134"/>
                  </a:lnTo>
                  <a:lnTo>
                    <a:pt x="140" y="38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TextBox 2"/>
          <p:cNvSpPr txBox="1"/>
          <p:nvPr/>
        </p:nvSpPr>
        <p:spPr>
          <a:xfrm>
            <a:off x="582188" y="2600932"/>
            <a:ext cx="461665" cy="1088926"/>
          </a:xfrm>
          <a:prstGeom prst="rect">
            <a:avLst/>
          </a:prstGeom>
          <a:noFill/>
        </p:spPr>
        <p:txBody>
          <a:bodyPr vert="vert270" wrap="square" rtlCol="0">
            <a:spAutoFit/>
          </a:bodyPr>
          <a:lstStyle/>
          <a:p>
            <a:r>
              <a:rPr lang="en-US" dirty="0"/>
              <a:t>But why ?</a:t>
            </a:r>
          </a:p>
        </p:txBody>
      </p:sp>
      <p:sp>
        <p:nvSpPr>
          <p:cNvPr id="7" name="Rectangle 6"/>
          <p:cNvSpPr/>
          <p:nvPr/>
        </p:nvSpPr>
        <p:spPr>
          <a:xfrm>
            <a:off x="1407206" y="1317534"/>
            <a:ext cx="4897706" cy="2585323"/>
          </a:xfrm>
          <a:prstGeom prst="rect">
            <a:avLst/>
          </a:prstGeom>
          <a:solidFill>
            <a:schemeClr val="accent4">
              <a:lumMod val="20000"/>
              <a:lumOff val="80000"/>
            </a:schemeClr>
          </a:solidFill>
        </p:spPr>
        <p:txBody>
          <a:bodyPr wrap="square">
            <a:spAutoFit/>
          </a:bodyPr>
          <a:lstStyle/>
          <a:p>
            <a:r>
              <a:rPr lang="en-US" dirty="0">
                <a:solidFill>
                  <a:schemeClr val="bg2">
                    <a:lumMod val="10000"/>
                  </a:schemeClr>
                </a:solidFill>
              </a:rPr>
              <a:t>	Dichotomous target variable.</a:t>
            </a:r>
          </a:p>
          <a:p>
            <a:endParaRPr lang="en-US" dirty="0"/>
          </a:p>
          <a:p>
            <a:r>
              <a:rPr lang="en-US" dirty="0">
                <a:solidFill>
                  <a:schemeClr val="bg1">
                    <a:lumMod val="50000"/>
                  </a:schemeClr>
                </a:solidFill>
              </a:rPr>
              <a:t>	</a:t>
            </a:r>
            <a:r>
              <a:rPr lang="en-US" dirty="0"/>
              <a:t>Based on probability of each 	observation towards class A or B.</a:t>
            </a:r>
          </a:p>
          <a:p>
            <a:endParaRPr lang="en-US" dirty="0"/>
          </a:p>
          <a:p>
            <a:r>
              <a:rPr lang="en-US" dirty="0"/>
              <a:t>	Probability threshold (default is 0.5) 	can be changed to improve prediction.</a:t>
            </a:r>
          </a:p>
          <a:p>
            <a:endParaRPr lang="en-US" dirty="0"/>
          </a:p>
          <a:p>
            <a:r>
              <a:rPr lang="en-US" dirty="0"/>
              <a:t>                  Benchmark for further complex models.</a:t>
            </a:r>
          </a:p>
        </p:txBody>
      </p:sp>
      <p:pic>
        <p:nvPicPr>
          <p:cNvPr id="45" name="Google Shape;56;p13"/>
          <p:cNvPicPr preferRelativeResize="0"/>
          <p:nvPr/>
        </p:nvPicPr>
        <p:blipFill>
          <a:blip r:embed="rId3">
            <a:alphaModFix/>
          </a:blip>
          <a:stretch>
            <a:fillRect/>
          </a:stretch>
        </p:blipFill>
        <p:spPr>
          <a:xfrm>
            <a:off x="6375825" y="1305232"/>
            <a:ext cx="5040414" cy="2586391"/>
          </a:xfrm>
          <a:prstGeom prst="rect">
            <a:avLst/>
          </a:prstGeom>
          <a:noFill/>
          <a:ln>
            <a:noFill/>
          </a:ln>
        </p:spPr>
      </p:pic>
      <p:sp>
        <p:nvSpPr>
          <p:cNvPr id="8" name="Rectangle 7"/>
          <p:cNvSpPr/>
          <p:nvPr/>
        </p:nvSpPr>
        <p:spPr>
          <a:xfrm>
            <a:off x="2113858" y="4631240"/>
            <a:ext cx="9116637" cy="1887696"/>
          </a:xfrm>
          <a:prstGeom prst="rect">
            <a:avLst/>
          </a:prstGeom>
        </p:spPr>
        <p:txBody>
          <a:bodyPr wrap="square">
            <a:spAutoFit/>
          </a:bodyPr>
          <a:lstStyle/>
          <a:p>
            <a:pPr lvl="0">
              <a:spcBef>
                <a:spcPts val="1600"/>
              </a:spcBef>
            </a:pPr>
            <a:r>
              <a:rPr lang="en-US" dirty="0"/>
              <a:t>The dependent variable should be dichotomous in nature.</a:t>
            </a:r>
            <a:br>
              <a:rPr lang="en-US" dirty="0"/>
            </a:br>
            <a:endParaRPr lang="en-US" dirty="0"/>
          </a:p>
          <a:p>
            <a:pPr lvl="0">
              <a:spcBef>
                <a:spcPts val="1600"/>
              </a:spcBef>
            </a:pPr>
            <a:r>
              <a:rPr lang="en-US" dirty="0"/>
              <a:t>There should be no outliers in the data.</a:t>
            </a:r>
          </a:p>
          <a:p>
            <a:pPr lvl="0">
              <a:spcBef>
                <a:spcPts val="1600"/>
              </a:spcBef>
            </a:pPr>
            <a:br>
              <a:rPr lang="en-US" dirty="0"/>
            </a:br>
            <a:r>
              <a:rPr lang="en-US" dirty="0">
                <a:solidFill>
                  <a:schemeClr val="bg1">
                    <a:lumMod val="95000"/>
                  </a:schemeClr>
                </a:solidFill>
              </a:rPr>
              <a:t>There should be no high correlations (multi-collinearity) among the predictors</a:t>
            </a:r>
            <a:r>
              <a:rPr lang="en-US" dirty="0"/>
              <a:t>.</a:t>
            </a:r>
          </a:p>
        </p:txBody>
      </p:sp>
      <p:sp>
        <p:nvSpPr>
          <p:cNvPr id="2" name="Oval 1"/>
          <p:cNvSpPr/>
          <p:nvPr/>
        </p:nvSpPr>
        <p:spPr>
          <a:xfrm>
            <a:off x="1959588" y="1377162"/>
            <a:ext cx="308540" cy="289466"/>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1959588" y="1895476"/>
            <a:ext cx="308540" cy="289466"/>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2</a:t>
            </a:r>
          </a:p>
        </p:txBody>
      </p:sp>
      <p:sp>
        <p:nvSpPr>
          <p:cNvPr id="20" name="Oval 19"/>
          <p:cNvSpPr/>
          <p:nvPr/>
        </p:nvSpPr>
        <p:spPr>
          <a:xfrm>
            <a:off x="1959588" y="2697932"/>
            <a:ext cx="308540" cy="2894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19"/>
          <p:cNvSpPr/>
          <p:nvPr/>
        </p:nvSpPr>
        <p:spPr>
          <a:xfrm>
            <a:off x="1983972" y="3536132"/>
            <a:ext cx="308540" cy="2894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619925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8" y="-5618"/>
            <a:ext cx="648938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2.2</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Pro’s &amp; con’s of logistic regression. </a:t>
            </a:r>
          </a:p>
        </p:txBody>
      </p:sp>
      <p:sp>
        <p:nvSpPr>
          <p:cNvPr id="33" name="Rectangle 32"/>
          <p:cNvSpPr/>
          <p:nvPr/>
        </p:nvSpPr>
        <p:spPr>
          <a:xfrm>
            <a:off x="1549511" y="4360166"/>
            <a:ext cx="7227312" cy="20854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392493" y="4172407"/>
            <a:ext cx="1957043" cy="34237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a:t>
            </a:r>
          </a:p>
        </p:txBody>
      </p:sp>
      <p:sp>
        <p:nvSpPr>
          <p:cNvPr id="2" name="Rectangle 1"/>
          <p:cNvSpPr/>
          <p:nvPr/>
        </p:nvSpPr>
        <p:spPr>
          <a:xfrm>
            <a:off x="1420203" y="2046790"/>
            <a:ext cx="7800111" cy="1865126"/>
          </a:xfrm>
          <a:prstGeom prst="rect">
            <a:avLst/>
          </a:prstGeom>
        </p:spPr>
        <p:txBody>
          <a:bodyPr wrap="square">
            <a:spAutoFit/>
          </a:bodyPr>
          <a:lstStyle/>
          <a:p>
            <a:pPr marL="457200" lvl="0" indent="-292100" algn="just">
              <a:lnSpc>
                <a:spcPct val="160000"/>
              </a:lnSpc>
              <a:spcBef>
                <a:spcPts val="1100"/>
              </a:spcBef>
              <a:buClr>
                <a:schemeClr val="dk1"/>
              </a:buClr>
              <a:buSzPts val="1000"/>
              <a:buChar char="●"/>
            </a:pPr>
            <a:r>
              <a:rPr lang="en-US" dirty="0">
                <a:solidFill>
                  <a:schemeClr val="tx2"/>
                </a:solidFill>
              </a:rPr>
              <a:t>Output is based on probability, makes classification easier.</a:t>
            </a:r>
          </a:p>
          <a:p>
            <a:pPr marL="457200" indent="-292100" algn="just">
              <a:lnSpc>
                <a:spcPct val="160000"/>
              </a:lnSpc>
              <a:buClr>
                <a:schemeClr val="dk1"/>
              </a:buClr>
              <a:buSzPts val="1000"/>
              <a:buFontTx/>
              <a:buChar char="●"/>
            </a:pPr>
            <a:r>
              <a:rPr lang="en-US" dirty="0">
                <a:solidFill>
                  <a:schemeClr val="tx2"/>
                </a:solidFill>
              </a:rPr>
              <a:t>Classification threshold can be adjusted from default 50%.</a:t>
            </a:r>
          </a:p>
          <a:p>
            <a:pPr marL="457200" lvl="0" indent="-292100" algn="just">
              <a:lnSpc>
                <a:spcPct val="160000"/>
              </a:lnSpc>
              <a:buClr>
                <a:schemeClr val="dk1"/>
              </a:buClr>
              <a:buSzPts val="1000"/>
              <a:buChar char="●"/>
            </a:pPr>
            <a:r>
              <a:rPr lang="en-US" dirty="0">
                <a:solidFill>
                  <a:schemeClr val="tx2"/>
                </a:solidFill>
              </a:rPr>
              <a:t>Independent variables need not be normally distributed.</a:t>
            </a:r>
          </a:p>
          <a:p>
            <a:pPr marL="457200" lvl="0" indent="-292100" algn="just">
              <a:lnSpc>
                <a:spcPct val="160000"/>
              </a:lnSpc>
              <a:buClr>
                <a:schemeClr val="dk1"/>
              </a:buClr>
              <a:buSzPts val="1000"/>
              <a:buChar char="●"/>
            </a:pPr>
            <a:r>
              <a:rPr lang="en-US" dirty="0">
                <a:solidFill>
                  <a:schemeClr val="tx2"/>
                </a:solidFill>
              </a:rPr>
              <a:t>Easy to implement, efficient to train, less computational time.</a:t>
            </a:r>
          </a:p>
        </p:txBody>
      </p:sp>
      <p:sp>
        <p:nvSpPr>
          <p:cNvPr id="19" name="Rectangle 18"/>
          <p:cNvSpPr/>
          <p:nvPr/>
        </p:nvSpPr>
        <p:spPr>
          <a:xfrm>
            <a:off x="1577221" y="1856814"/>
            <a:ext cx="7227312" cy="205510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92493" y="1685626"/>
            <a:ext cx="1957043" cy="34237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PROS</a:t>
            </a:r>
          </a:p>
        </p:txBody>
      </p:sp>
      <p:sp>
        <p:nvSpPr>
          <p:cNvPr id="21" name="Rectangle 20"/>
          <p:cNvSpPr/>
          <p:nvPr/>
        </p:nvSpPr>
        <p:spPr>
          <a:xfrm>
            <a:off x="1549511" y="4580489"/>
            <a:ext cx="6913276" cy="1865126"/>
          </a:xfrm>
          <a:prstGeom prst="rect">
            <a:avLst/>
          </a:prstGeom>
        </p:spPr>
        <p:txBody>
          <a:bodyPr wrap="square">
            <a:spAutoFit/>
          </a:bodyPr>
          <a:lstStyle/>
          <a:p>
            <a:pPr marL="457200" lvl="0" indent="-292100" algn="just">
              <a:lnSpc>
                <a:spcPct val="160000"/>
              </a:lnSpc>
              <a:spcBef>
                <a:spcPts val="1100"/>
              </a:spcBef>
              <a:buClr>
                <a:schemeClr val="dk1"/>
              </a:buClr>
              <a:buSzPts val="1000"/>
              <a:buChar char="●"/>
            </a:pPr>
            <a:r>
              <a:rPr lang="en-US" dirty="0">
                <a:solidFill>
                  <a:schemeClr val="accent2">
                    <a:lumMod val="50000"/>
                  </a:schemeClr>
                </a:solidFill>
              </a:rPr>
              <a:t>Doesn’t perform well when feature space is too large (overfitting).</a:t>
            </a:r>
          </a:p>
          <a:p>
            <a:pPr marL="457200" lvl="0" indent="-292100" algn="just">
              <a:lnSpc>
                <a:spcPct val="160000"/>
              </a:lnSpc>
              <a:buClr>
                <a:schemeClr val="dk1"/>
              </a:buClr>
              <a:buSzPts val="1000"/>
              <a:buChar char="●"/>
            </a:pPr>
            <a:r>
              <a:rPr lang="en-US" dirty="0">
                <a:solidFill>
                  <a:schemeClr val="accent2">
                    <a:lumMod val="50000"/>
                  </a:schemeClr>
                </a:solidFill>
              </a:rPr>
              <a:t>Not fit for non-linear features. Needs transformations.</a:t>
            </a:r>
          </a:p>
          <a:p>
            <a:pPr marL="457200" lvl="0" indent="-292100" algn="just">
              <a:lnSpc>
                <a:spcPct val="160000"/>
              </a:lnSpc>
              <a:buClr>
                <a:schemeClr val="dk1"/>
              </a:buClr>
              <a:buSzPts val="1000"/>
              <a:buChar char="●"/>
            </a:pPr>
            <a:r>
              <a:rPr lang="en-US" dirty="0">
                <a:solidFill>
                  <a:schemeClr val="accent2">
                    <a:lumMod val="50000"/>
                  </a:schemeClr>
                </a:solidFill>
              </a:rPr>
              <a:t>Outcome is more stable with large sample size.</a:t>
            </a:r>
          </a:p>
          <a:p>
            <a:pPr marL="457200" indent="-292100" algn="just">
              <a:lnSpc>
                <a:spcPct val="160000"/>
              </a:lnSpc>
              <a:buClr>
                <a:schemeClr val="dk1"/>
              </a:buClr>
              <a:buSzPts val="1000"/>
              <a:buFontTx/>
              <a:buChar char="●"/>
            </a:pPr>
            <a:r>
              <a:rPr lang="en-US" dirty="0">
                <a:solidFill>
                  <a:schemeClr val="accent2">
                    <a:lumMod val="50000"/>
                  </a:schemeClr>
                </a:solidFill>
              </a:rPr>
              <a:t>Easily outperformed by complex algorithms.</a:t>
            </a:r>
          </a:p>
        </p:txBody>
      </p:sp>
      <p:sp>
        <p:nvSpPr>
          <p:cNvPr id="22" name="Rounded Rectangle 21"/>
          <p:cNvSpPr/>
          <p:nvPr/>
        </p:nvSpPr>
        <p:spPr bwMode="auto">
          <a:xfrm>
            <a:off x="9116931" y="4886881"/>
            <a:ext cx="913752" cy="913752"/>
          </a:xfrm>
          <a:prstGeom prst="roundRect">
            <a:avLst/>
          </a:prstGeom>
          <a:solidFill>
            <a:srgbClr val="BC8F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grpSp>
        <p:nvGrpSpPr>
          <p:cNvPr id="23" name="Group 22"/>
          <p:cNvGrpSpPr/>
          <p:nvPr/>
        </p:nvGrpSpPr>
        <p:grpSpPr>
          <a:xfrm>
            <a:off x="9318646" y="5066376"/>
            <a:ext cx="544508" cy="489422"/>
            <a:chOff x="2609961" y="3299618"/>
            <a:chExt cx="407988" cy="366713"/>
          </a:xfrm>
          <a:solidFill>
            <a:schemeClr val="bg1"/>
          </a:solidFill>
        </p:grpSpPr>
        <p:sp>
          <p:nvSpPr>
            <p:cNvPr id="24" name="Freeform 10109"/>
            <p:cNvSpPr>
              <a:spLocks/>
            </p:cNvSpPr>
            <p:nvPr/>
          </p:nvSpPr>
          <p:spPr bwMode="auto">
            <a:xfrm>
              <a:off x="2856024" y="3447256"/>
              <a:ext cx="61913" cy="101600"/>
            </a:xfrm>
            <a:custGeom>
              <a:avLst/>
              <a:gdLst>
                <a:gd name="T0" fmla="*/ 160 w 160"/>
                <a:gd name="T1" fmla="*/ 0 h 257"/>
                <a:gd name="T2" fmla="*/ 0 w 160"/>
                <a:gd name="T3" fmla="*/ 0 h 257"/>
                <a:gd name="T4" fmla="*/ 0 w 160"/>
                <a:gd name="T5" fmla="*/ 163 h 257"/>
                <a:gd name="T6" fmla="*/ 160 w 160"/>
                <a:gd name="T7" fmla="*/ 257 h 257"/>
                <a:gd name="T8" fmla="*/ 160 w 160"/>
                <a:gd name="T9" fmla="*/ 0 h 257"/>
              </a:gdLst>
              <a:ahLst/>
              <a:cxnLst>
                <a:cxn ang="0">
                  <a:pos x="T0" y="T1"/>
                </a:cxn>
                <a:cxn ang="0">
                  <a:pos x="T2" y="T3"/>
                </a:cxn>
                <a:cxn ang="0">
                  <a:pos x="T4" y="T5"/>
                </a:cxn>
                <a:cxn ang="0">
                  <a:pos x="T6" y="T7"/>
                </a:cxn>
                <a:cxn ang="0">
                  <a:pos x="T8" y="T9"/>
                </a:cxn>
              </a:cxnLst>
              <a:rect l="0" t="0" r="r" b="b"/>
              <a:pathLst>
                <a:path w="160" h="257">
                  <a:moveTo>
                    <a:pt x="160" y="0"/>
                  </a:moveTo>
                  <a:lnTo>
                    <a:pt x="0" y="0"/>
                  </a:lnTo>
                  <a:lnTo>
                    <a:pt x="0" y="163"/>
                  </a:lnTo>
                  <a:lnTo>
                    <a:pt x="160" y="257"/>
                  </a:lnTo>
                  <a:lnTo>
                    <a:pt x="1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110"/>
            <p:cNvSpPr>
              <a:spLocks/>
            </p:cNvSpPr>
            <p:nvPr/>
          </p:nvSpPr>
          <p:spPr bwMode="auto">
            <a:xfrm>
              <a:off x="2856024" y="3582193"/>
              <a:ext cx="61913" cy="58738"/>
            </a:xfrm>
            <a:custGeom>
              <a:avLst/>
              <a:gdLst>
                <a:gd name="T0" fmla="*/ 0 w 160"/>
                <a:gd name="T1" fmla="*/ 0 h 150"/>
                <a:gd name="T2" fmla="*/ 0 w 160"/>
                <a:gd name="T3" fmla="*/ 150 h 150"/>
                <a:gd name="T4" fmla="*/ 160 w 160"/>
                <a:gd name="T5" fmla="*/ 150 h 150"/>
                <a:gd name="T6" fmla="*/ 160 w 160"/>
                <a:gd name="T7" fmla="*/ 94 h 150"/>
                <a:gd name="T8" fmla="*/ 0 w 160"/>
                <a:gd name="T9" fmla="*/ 0 h 150"/>
              </a:gdLst>
              <a:ahLst/>
              <a:cxnLst>
                <a:cxn ang="0">
                  <a:pos x="T0" y="T1"/>
                </a:cxn>
                <a:cxn ang="0">
                  <a:pos x="T2" y="T3"/>
                </a:cxn>
                <a:cxn ang="0">
                  <a:pos x="T4" y="T5"/>
                </a:cxn>
                <a:cxn ang="0">
                  <a:pos x="T6" y="T7"/>
                </a:cxn>
                <a:cxn ang="0">
                  <a:pos x="T8" y="T9"/>
                </a:cxn>
              </a:cxnLst>
              <a:rect l="0" t="0" r="r" b="b"/>
              <a:pathLst>
                <a:path w="160" h="150">
                  <a:moveTo>
                    <a:pt x="0" y="0"/>
                  </a:moveTo>
                  <a:lnTo>
                    <a:pt x="0" y="150"/>
                  </a:lnTo>
                  <a:lnTo>
                    <a:pt x="160" y="150"/>
                  </a:lnTo>
                  <a:lnTo>
                    <a:pt x="160" y="9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111"/>
            <p:cNvSpPr>
              <a:spLocks/>
            </p:cNvSpPr>
            <p:nvPr/>
          </p:nvSpPr>
          <p:spPr bwMode="auto">
            <a:xfrm>
              <a:off x="2751249" y="3378993"/>
              <a:ext cx="63500" cy="109538"/>
            </a:xfrm>
            <a:custGeom>
              <a:avLst/>
              <a:gdLst>
                <a:gd name="T0" fmla="*/ 160 w 160"/>
                <a:gd name="T1" fmla="*/ 0 h 276"/>
                <a:gd name="T2" fmla="*/ 0 w 160"/>
                <a:gd name="T3" fmla="*/ 0 h 276"/>
                <a:gd name="T4" fmla="*/ 0 w 160"/>
                <a:gd name="T5" fmla="*/ 183 h 276"/>
                <a:gd name="T6" fmla="*/ 160 w 160"/>
                <a:gd name="T7" fmla="*/ 276 h 276"/>
                <a:gd name="T8" fmla="*/ 160 w 160"/>
                <a:gd name="T9" fmla="*/ 0 h 276"/>
              </a:gdLst>
              <a:ahLst/>
              <a:cxnLst>
                <a:cxn ang="0">
                  <a:pos x="T0" y="T1"/>
                </a:cxn>
                <a:cxn ang="0">
                  <a:pos x="T2" y="T3"/>
                </a:cxn>
                <a:cxn ang="0">
                  <a:pos x="T4" y="T5"/>
                </a:cxn>
                <a:cxn ang="0">
                  <a:pos x="T6" y="T7"/>
                </a:cxn>
                <a:cxn ang="0">
                  <a:pos x="T8" y="T9"/>
                </a:cxn>
              </a:cxnLst>
              <a:rect l="0" t="0" r="r" b="b"/>
              <a:pathLst>
                <a:path w="160" h="276">
                  <a:moveTo>
                    <a:pt x="160" y="0"/>
                  </a:moveTo>
                  <a:lnTo>
                    <a:pt x="0" y="0"/>
                  </a:lnTo>
                  <a:lnTo>
                    <a:pt x="0" y="183"/>
                  </a:lnTo>
                  <a:lnTo>
                    <a:pt x="160" y="276"/>
                  </a:lnTo>
                  <a:lnTo>
                    <a:pt x="1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112"/>
            <p:cNvSpPr>
              <a:spLocks/>
            </p:cNvSpPr>
            <p:nvPr/>
          </p:nvSpPr>
          <p:spPr bwMode="auto">
            <a:xfrm>
              <a:off x="2751249" y="3521868"/>
              <a:ext cx="63500" cy="119063"/>
            </a:xfrm>
            <a:custGeom>
              <a:avLst/>
              <a:gdLst>
                <a:gd name="T0" fmla="*/ 0 w 160"/>
                <a:gd name="T1" fmla="*/ 0 h 302"/>
                <a:gd name="T2" fmla="*/ 0 w 160"/>
                <a:gd name="T3" fmla="*/ 302 h 302"/>
                <a:gd name="T4" fmla="*/ 160 w 160"/>
                <a:gd name="T5" fmla="*/ 302 h 302"/>
                <a:gd name="T6" fmla="*/ 160 w 160"/>
                <a:gd name="T7" fmla="*/ 93 h 302"/>
                <a:gd name="T8" fmla="*/ 0 w 160"/>
                <a:gd name="T9" fmla="*/ 0 h 302"/>
              </a:gdLst>
              <a:ahLst/>
              <a:cxnLst>
                <a:cxn ang="0">
                  <a:pos x="T0" y="T1"/>
                </a:cxn>
                <a:cxn ang="0">
                  <a:pos x="T2" y="T3"/>
                </a:cxn>
                <a:cxn ang="0">
                  <a:pos x="T4" y="T5"/>
                </a:cxn>
                <a:cxn ang="0">
                  <a:pos x="T6" y="T7"/>
                </a:cxn>
                <a:cxn ang="0">
                  <a:pos x="T8" y="T9"/>
                </a:cxn>
              </a:cxnLst>
              <a:rect l="0" t="0" r="r" b="b"/>
              <a:pathLst>
                <a:path w="160" h="302">
                  <a:moveTo>
                    <a:pt x="0" y="0"/>
                  </a:moveTo>
                  <a:lnTo>
                    <a:pt x="0" y="302"/>
                  </a:lnTo>
                  <a:lnTo>
                    <a:pt x="160" y="302"/>
                  </a:lnTo>
                  <a:lnTo>
                    <a:pt x="16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113"/>
            <p:cNvSpPr>
              <a:spLocks/>
            </p:cNvSpPr>
            <p:nvPr/>
          </p:nvSpPr>
          <p:spPr bwMode="auto">
            <a:xfrm>
              <a:off x="2644886" y="3458368"/>
              <a:ext cx="63500" cy="182563"/>
            </a:xfrm>
            <a:custGeom>
              <a:avLst/>
              <a:gdLst>
                <a:gd name="T0" fmla="*/ 0 w 160"/>
                <a:gd name="T1" fmla="*/ 0 h 460"/>
                <a:gd name="T2" fmla="*/ 0 w 160"/>
                <a:gd name="T3" fmla="*/ 460 h 460"/>
                <a:gd name="T4" fmla="*/ 160 w 160"/>
                <a:gd name="T5" fmla="*/ 460 h 460"/>
                <a:gd name="T6" fmla="*/ 160 w 160"/>
                <a:gd name="T7" fmla="*/ 93 h 460"/>
                <a:gd name="T8" fmla="*/ 0 w 160"/>
                <a:gd name="T9" fmla="*/ 0 h 460"/>
              </a:gdLst>
              <a:ahLst/>
              <a:cxnLst>
                <a:cxn ang="0">
                  <a:pos x="T0" y="T1"/>
                </a:cxn>
                <a:cxn ang="0">
                  <a:pos x="T2" y="T3"/>
                </a:cxn>
                <a:cxn ang="0">
                  <a:pos x="T4" y="T5"/>
                </a:cxn>
                <a:cxn ang="0">
                  <a:pos x="T6" y="T7"/>
                </a:cxn>
                <a:cxn ang="0">
                  <a:pos x="T8" y="T9"/>
                </a:cxn>
              </a:cxnLst>
              <a:rect l="0" t="0" r="r" b="b"/>
              <a:pathLst>
                <a:path w="160" h="460">
                  <a:moveTo>
                    <a:pt x="0" y="0"/>
                  </a:moveTo>
                  <a:lnTo>
                    <a:pt x="0" y="460"/>
                  </a:lnTo>
                  <a:lnTo>
                    <a:pt x="160" y="460"/>
                  </a:lnTo>
                  <a:lnTo>
                    <a:pt x="160" y="9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114"/>
            <p:cNvSpPr>
              <a:spLocks/>
            </p:cNvSpPr>
            <p:nvPr/>
          </p:nvSpPr>
          <p:spPr bwMode="auto">
            <a:xfrm>
              <a:off x="2644886" y="3299618"/>
              <a:ext cx="63500" cy="127000"/>
            </a:xfrm>
            <a:custGeom>
              <a:avLst/>
              <a:gdLst>
                <a:gd name="T0" fmla="*/ 160 w 160"/>
                <a:gd name="T1" fmla="*/ 0 h 321"/>
                <a:gd name="T2" fmla="*/ 0 w 160"/>
                <a:gd name="T3" fmla="*/ 0 h 321"/>
                <a:gd name="T4" fmla="*/ 0 w 160"/>
                <a:gd name="T5" fmla="*/ 227 h 321"/>
                <a:gd name="T6" fmla="*/ 160 w 160"/>
                <a:gd name="T7" fmla="*/ 321 h 321"/>
                <a:gd name="T8" fmla="*/ 160 w 160"/>
                <a:gd name="T9" fmla="*/ 0 h 321"/>
              </a:gdLst>
              <a:ahLst/>
              <a:cxnLst>
                <a:cxn ang="0">
                  <a:pos x="T0" y="T1"/>
                </a:cxn>
                <a:cxn ang="0">
                  <a:pos x="T2" y="T3"/>
                </a:cxn>
                <a:cxn ang="0">
                  <a:pos x="T4" y="T5"/>
                </a:cxn>
                <a:cxn ang="0">
                  <a:pos x="T6" y="T7"/>
                </a:cxn>
                <a:cxn ang="0">
                  <a:pos x="T8" y="T9"/>
                </a:cxn>
              </a:cxnLst>
              <a:rect l="0" t="0" r="r" b="b"/>
              <a:pathLst>
                <a:path w="160" h="321">
                  <a:moveTo>
                    <a:pt x="160" y="0"/>
                  </a:moveTo>
                  <a:lnTo>
                    <a:pt x="0" y="0"/>
                  </a:lnTo>
                  <a:lnTo>
                    <a:pt x="0" y="227"/>
                  </a:lnTo>
                  <a:lnTo>
                    <a:pt x="160" y="321"/>
                  </a:lnTo>
                  <a:lnTo>
                    <a:pt x="1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115"/>
            <p:cNvSpPr>
              <a:spLocks/>
            </p:cNvSpPr>
            <p:nvPr/>
          </p:nvSpPr>
          <p:spPr bwMode="auto">
            <a:xfrm>
              <a:off x="2609961" y="3385343"/>
              <a:ext cx="407988" cy="280988"/>
            </a:xfrm>
            <a:custGeom>
              <a:avLst/>
              <a:gdLst>
                <a:gd name="T0" fmla="*/ 0 w 1029"/>
                <a:gd name="T1" fmla="*/ 0 h 708"/>
                <a:gd name="T2" fmla="*/ 0 w 1029"/>
                <a:gd name="T3" fmla="*/ 89 h 708"/>
                <a:gd name="T4" fmla="*/ 862 w 1029"/>
                <a:gd name="T5" fmla="*/ 598 h 708"/>
                <a:gd name="T6" fmla="*/ 808 w 1029"/>
                <a:gd name="T7" fmla="*/ 708 h 708"/>
                <a:gd name="T8" fmla="*/ 1029 w 1029"/>
                <a:gd name="T9" fmla="*/ 651 h 708"/>
                <a:gd name="T10" fmla="*/ 951 w 1029"/>
                <a:gd name="T11" fmla="*/ 426 h 708"/>
                <a:gd name="T12" fmla="*/ 895 w 1029"/>
                <a:gd name="T13" fmla="*/ 529 h 708"/>
                <a:gd name="T14" fmla="*/ 0 w 1029"/>
                <a:gd name="T15" fmla="*/ 0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9" h="708">
                  <a:moveTo>
                    <a:pt x="0" y="0"/>
                  </a:moveTo>
                  <a:lnTo>
                    <a:pt x="0" y="89"/>
                  </a:lnTo>
                  <a:lnTo>
                    <a:pt x="862" y="598"/>
                  </a:lnTo>
                  <a:lnTo>
                    <a:pt x="808" y="708"/>
                  </a:lnTo>
                  <a:lnTo>
                    <a:pt x="1029" y="651"/>
                  </a:lnTo>
                  <a:lnTo>
                    <a:pt x="951" y="426"/>
                  </a:lnTo>
                  <a:lnTo>
                    <a:pt x="895" y="52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Rounded Rectangle 30"/>
          <p:cNvSpPr/>
          <p:nvPr/>
        </p:nvSpPr>
        <p:spPr bwMode="auto">
          <a:xfrm>
            <a:off x="9144641" y="2299059"/>
            <a:ext cx="913752" cy="913752"/>
          </a:xfrm>
          <a:prstGeom prst="roundRect">
            <a:avLst/>
          </a:prstGeom>
          <a:solidFill>
            <a:srgbClr val="153553"/>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grpSp>
        <p:nvGrpSpPr>
          <p:cNvPr id="32" name="Group 31"/>
          <p:cNvGrpSpPr/>
          <p:nvPr/>
        </p:nvGrpSpPr>
        <p:grpSpPr>
          <a:xfrm>
            <a:off x="9368476" y="2535909"/>
            <a:ext cx="468381" cy="392270"/>
            <a:chOff x="765286" y="2805906"/>
            <a:chExt cx="381000" cy="319088"/>
          </a:xfrm>
          <a:solidFill>
            <a:schemeClr val="bg1"/>
          </a:solidFill>
        </p:grpSpPr>
        <p:sp>
          <p:nvSpPr>
            <p:cNvPr id="34" name="Freeform 10102"/>
            <p:cNvSpPr>
              <a:spLocks/>
            </p:cNvSpPr>
            <p:nvPr/>
          </p:nvSpPr>
          <p:spPr bwMode="auto">
            <a:xfrm>
              <a:off x="785924" y="2944018"/>
              <a:ext cx="58738" cy="95250"/>
            </a:xfrm>
            <a:custGeom>
              <a:avLst/>
              <a:gdLst>
                <a:gd name="T0" fmla="*/ 149 w 149"/>
                <a:gd name="T1" fmla="*/ 0 h 238"/>
                <a:gd name="T2" fmla="*/ 0 w 149"/>
                <a:gd name="T3" fmla="*/ 0 h 238"/>
                <a:gd name="T4" fmla="*/ 0 w 149"/>
                <a:gd name="T5" fmla="*/ 238 h 238"/>
                <a:gd name="T6" fmla="*/ 149 w 149"/>
                <a:gd name="T7" fmla="*/ 151 h 238"/>
                <a:gd name="T8" fmla="*/ 149 w 149"/>
                <a:gd name="T9" fmla="*/ 0 h 238"/>
              </a:gdLst>
              <a:ahLst/>
              <a:cxnLst>
                <a:cxn ang="0">
                  <a:pos x="T0" y="T1"/>
                </a:cxn>
                <a:cxn ang="0">
                  <a:pos x="T2" y="T3"/>
                </a:cxn>
                <a:cxn ang="0">
                  <a:pos x="T4" y="T5"/>
                </a:cxn>
                <a:cxn ang="0">
                  <a:pos x="T6" y="T7"/>
                </a:cxn>
                <a:cxn ang="0">
                  <a:pos x="T8" y="T9"/>
                </a:cxn>
              </a:cxnLst>
              <a:rect l="0" t="0" r="r" b="b"/>
              <a:pathLst>
                <a:path w="149" h="238">
                  <a:moveTo>
                    <a:pt x="149" y="0"/>
                  </a:moveTo>
                  <a:lnTo>
                    <a:pt x="0" y="0"/>
                  </a:lnTo>
                  <a:lnTo>
                    <a:pt x="0" y="238"/>
                  </a:lnTo>
                  <a:lnTo>
                    <a:pt x="149" y="15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103"/>
            <p:cNvSpPr>
              <a:spLocks/>
            </p:cNvSpPr>
            <p:nvPr/>
          </p:nvSpPr>
          <p:spPr bwMode="auto">
            <a:xfrm>
              <a:off x="785924" y="3069431"/>
              <a:ext cx="58738" cy="55563"/>
            </a:xfrm>
            <a:custGeom>
              <a:avLst/>
              <a:gdLst>
                <a:gd name="T0" fmla="*/ 149 w 149"/>
                <a:gd name="T1" fmla="*/ 0 h 138"/>
                <a:gd name="T2" fmla="*/ 0 w 149"/>
                <a:gd name="T3" fmla="*/ 87 h 138"/>
                <a:gd name="T4" fmla="*/ 0 w 149"/>
                <a:gd name="T5" fmla="*/ 138 h 138"/>
                <a:gd name="T6" fmla="*/ 149 w 149"/>
                <a:gd name="T7" fmla="*/ 138 h 138"/>
                <a:gd name="T8" fmla="*/ 149 w 149"/>
                <a:gd name="T9" fmla="*/ 0 h 138"/>
              </a:gdLst>
              <a:ahLst/>
              <a:cxnLst>
                <a:cxn ang="0">
                  <a:pos x="T0" y="T1"/>
                </a:cxn>
                <a:cxn ang="0">
                  <a:pos x="T2" y="T3"/>
                </a:cxn>
                <a:cxn ang="0">
                  <a:pos x="T4" y="T5"/>
                </a:cxn>
                <a:cxn ang="0">
                  <a:pos x="T6" y="T7"/>
                </a:cxn>
                <a:cxn ang="0">
                  <a:pos x="T8" y="T9"/>
                </a:cxn>
              </a:cxnLst>
              <a:rect l="0" t="0" r="r" b="b"/>
              <a:pathLst>
                <a:path w="149" h="138">
                  <a:moveTo>
                    <a:pt x="149" y="0"/>
                  </a:moveTo>
                  <a:lnTo>
                    <a:pt x="0" y="87"/>
                  </a:lnTo>
                  <a:lnTo>
                    <a:pt x="0" y="138"/>
                  </a:lnTo>
                  <a:lnTo>
                    <a:pt x="149" y="138"/>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104"/>
            <p:cNvSpPr>
              <a:spLocks/>
            </p:cNvSpPr>
            <p:nvPr/>
          </p:nvSpPr>
          <p:spPr bwMode="auto">
            <a:xfrm>
              <a:off x="881174" y="2880518"/>
              <a:ext cx="60325" cy="101600"/>
            </a:xfrm>
            <a:custGeom>
              <a:avLst/>
              <a:gdLst>
                <a:gd name="T0" fmla="*/ 149 w 149"/>
                <a:gd name="T1" fmla="*/ 0 h 258"/>
                <a:gd name="T2" fmla="*/ 0 w 149"/>
                <a:gd name="T3" fmla="*/ 0 h 258"/>
                <a:gd name="T4" fmla="*/ 0 w 149"/>
                <a:gd name="T5" fmla="*/ 258 h 258"/>
                <a:gd name="T6" fmla="*/ 149 w 149"/>
                <a:gd name="T7" fmla="*/ 170 h 258"/>
                <a:gd name="T8" fmla="*/ 149 w 149"/>
                <a:gd name="T9" fmla="*/ 0 h 258"/>
              </a:gdLst>
              <a:ahLst/>
              <a:cxnLst>
                <a:cxn ang="0">
                  <a:pos x="T0" y="T1"/>
                </a:cxn>
                <a:cxn ang="0">
                  <a:pos x="T2" y="T3"/>
                </a:cxn>
                <a:cxn ang="0">
                  <a:pos x="T4" y="T5"/>
                </a:cxn>
                <a:cxn ang="0">
                  <a:pos x="T6" y="T7"/>
                </a:cxn>
                <a:cxn ang="0">
                  <a:pos x="T8" y="T9"/>
                </a:cxn>
              </a:cxnLst>
              <a:rect l="0" t="0" r="r" b="b"/>
              <a:pathLst>
                <a:path w="149" h="258">
                  <a:moveTo>
                    <a:pt x="149" y="0"/>
                  </a:moveTo>
                  <a:lnTo>
                    <a:pt x="0" y="0"/>
                  </a:lnTo>
                  <a:lnTo>
                    <a:pt x="0" y="258"/>
                  </a:lnTo>
                  <a:lnTo>
                    <a:pt x="149" y="170"/>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0105"/>
            <p:cNvSpPr>
              <a:spLocks/>
            </p:cNvSpPr>
            <p:nvPr/>
          </p:nvSpPr>
          <p:spPr bwMode="auto">
            <a:xfrm>
              <a:off x="881174" y="3012281"/>
              <a:ext cx="60325" cy="112713"/>
            </a:xfrm>
            <a:custGeom>
              <a:avLst/>
              <a:gdLst>
                <a:gd name="T0" fmla="*/ 149 w 149"/>
                <a:gd name="T1" fmla="*/ 0 h 281"/>
                <a:gd name="T2" fmla="*/ 0 w 149"/>
                <a:gd name="T3" fmla="*/ 88 h 281"/>
                <a:gd name="T4" fmla="*/ 0 w 149"/>
                <a:gd name="T5" fmla="*/ 281 h 281"/>
                <a:gd name="T6" fmla="*/ 149 w 149"/>
                <a:gd name="T7" fmla="*/ 281 h 281"/>
                <a:gd name="T8" fmla="*/ 149 w 149"/>
                <a:gd name="T9" fmla="*/ 0 h 281"/>
              </a:gdLst>
              <a:ahLst/>
              <a:cxnLst>
                <a:cxn ang="0">
                  <a:pos x="T0" y="T1"/>
                </a:cxn>
                <a:cxn ang="0">
                  <a:pos x="T2" y="T3"/>
                </a:cxn>
                <a:cxn ang="0">
                  <a:pos x="T4" y="T5"/>
                </a:cxn>
                <a:cxn ang="0">
                  <a:pos x="T6" y="T7"/>
                </a:cxn>
                <a:cxn ang="0">
                  <a:pos x="T8" y="T9"/>
                </a:cxn>
              </a:cxnLst>
              <a:rect l="0" t="0" r="r" b="b"/>
              <a:pathLst>
                <a:path w="149" h="281">
                  <a:moveTo>
                    <a:pt x="149" y="0"/>
                  </a:moveTo>
                  <a:lnTo>
                    <a:pt x="0" y="88"/>
                  </a:lnTo>
                  <a:lnTo>
                    <a:pt x="0" y="281"/>
                  </a:lnTo>
                  <a:lnTo>
                    <a:pt x="149" y="28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106"/>
            <p:cNvSpPr>
              <a:spLocks/>
            </p:cNvSpPr>
            <p:nvPr/>
          </p:nvSpPr>
          <p:spPr bwMode="auto">
            <a:xfrm>
              <a:off x="981186" y="2955131"/>
              <a:ext cx="58738" cy="169863"/>
            </a:xfrm>
            <a:custGeom>
              <a:avLst/>
              <a:gdLst>
                <a:gd name="T0" fmla="*/ 149 w 149"/>
                <a:gd name="T1" fmla="*/ 0 h 428"/>
                <a:gd name="T2" fmla="*/ 0 w 149"/>
                <a:gd name="T3" fmla="*/ 88 h 428"/>
                <a:gd name="T4" fmla="*/ 0 w 149"/>
                <a:gd name="T5" fmla="*/ 428 h 428"/>
                <a:gd name="T6" fmla="*/ 149 w 149"/>
                <a:gd name="T7" fmla="*/ 428 h 428"/>
                <a:gd name="T8" fmla="*/ 149 w 149"/>
                <a:gd name="T9" fmla="*/ 0 h 428"/>
              </a:gdLst>
              <a:ahLst/>
              <a:cxnLst>
                <a:cxn ang="0">
                  <a:pos x="T0" y="T1"/>
                </a:cxn>
                <a:cxn ang="0">
                  <a:pos x="T2" y="T3"/>
                </a:cxn>
                <a:cxn ang="0">
                  <a:pos x="T4" y="T5"/>
                </a:cxn>
                <a:cxn ang="0">
                  <a:pos x="T6" y="T7"/>
                </a:cxn>
                <a:cxn ang="0">
                  <a:pos x="T8" y="T9"/>
                </a:cxn>
              </a:cxnLst>
              <a:rect l="0" t="0" r="r" b="b"/>
              <a:pathLst>
                <a:path w="149" h="428">
                  <a:moveTo>
                    <a:pt x="149" y="0"/>
                  </a:moveTo>
                  <a:lnTo>
                    <a:pt x="0" y="88"/>
                  </a:lnTo>
                  <a:lnTo>
                    <a:pt x="0" y="428"/>
                  </a:lnTo>
                  <a:lnTo>
                    <a:pt x="149" y="428"/>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107"/>
            <p:cNvSpPr>
              <a:spLocks/>
            </p:cNvSpPr>
            <p:nvPr/>
          </p:nvSpPr>
          <p:spPr bwMode="auto">
            <a:xfrm>
              <a:off x="981186" y="2805906"/>
              <a:ext cx="58738" cy="117475"/>
            </a:xfrm>
            <a:custGeom>
              <a:avLst/>
              <a:gdLst>
                <a:gd name="T0" fmla="*/ 149 w 149"/>
                <a:gd name="T1" fmla="*/ 0 h 299"/>
                <a:gd name="T2" fmla="*/ 0 w 149"/>
                <a:gd name="T3" fmla="*/ 0 h 299"/>
                <a:gd name="T4" fmla="*/ 0 w 149"/>
                <a:gd name="T5" fmla="*/ 299 h 299"/>
                <a:gd name="T6" fmla="*/ 149 w 149"/>
                <a:gd name="T7" fmla="*/ 211 h 299"/>
                <a:gd name="T8" fmla="*/ 149 w 149"/>
                <a:gd name="T9" fmla="*/ 0 h 299"/>
              </a:gdLst>
              <a:ahLst/>
              <a:cxnLst>
                <a:cxn ang="0">
                  <a:pos x="T0" y="T1"/>
                </a:cxn>
                <a:cxn ang="0">
                  <a:pos x="T2" y="T3"/>
                </a:cxn>
                <a:cxn ang="0">
                  <a:pos x="T4" y="T5"/>
                </a:cxn>
                <a:cxn ang="0">
                  <a:pos x="T6" y="T7"/>
                </a:cxn>
                <a:cxn ang="0">
                  <a:pos x="T8" y="T9"/>
                </a:cxn>
              </a:cxnLst>
              <a:rect l="0" t="0" r="r" b="b"/>
              <a:pathLst>
                <a:path w="149" h="299">
                  <a:moveTo>
                    <a:pt x="149" y="0"/>
                  </a:moveTo>
                  <a:lnTo>
                    <a:pt x="0" y="0"/>
                  </a:lnTo>
                  <a:lnTo>
                    <a:pt x="0" y="299"/>
                  </a:lnTo>
                  <a:lnTo>
                    <a:pt x="149" y="21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108"/>
            <p:cNvSpPr>
              <a:spLocks/>
            </p:cNvSpPr>
            <p:nvPr/>
          </p:nvSpPr>
          <p:spPr bwMode="auto">
            <a:xfrm>
              <a:off x="765286" y="2837656"/>
              <a:ext cx="381000" cy="261938"/>
            </a:xfrm>
            <a:custGeom>
              <a:avLst/>
              <a:gdLst>
                <a:gd name="T0" fmla="*/ 754 w 958"/>
                <a:gd name="T1" fmla="*/ 0 h 659"/>
                <a:gd name="T2" fmla="*/ 804 w 958"/>
                <a:gd name="T3" fmla="*/ 102 h 659"/>
                <a:gd name="T4" fmla="*/ 0 w 958"/>
                <a:gd name="T5" fmla="*/ 577 h 659"/>
                <a:gd name="T6" fmla="*/ 0 w 958"/>
                <a:gd name="T7" fmla="*/ 659 h 659"/>
                <a:gd name="T8" fmla="*/ 835 w 958"/>
                <a:gd name="T9" fmla="*/ 166 h 659"/>
                <a:gd name="T10" fmla="*/ 887 w 958"/>
                <a:gd name="T11" fmla="*/ 261 h 659"/>
                <a:gd name="T12" fmla="*/ 958 w 958"/>
                <a:gd name="T13" fmla="*/ 55 h 659"/>
                <a:gd name="T14" fmla="*/ 754 w 958"/>
                <a:gd name="T15" fmla="*/ 0 h 6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659">
                  <a:moveTo>
                    <a:pt x="754" y="0"/>
                  </a:moveTo>
                  <a:lnTo>
                    <a:pt x="804" y="102"/>
                  </a:lnTo>
                  <a:lnTo>
                    <a:pt x="0" y="577"/>
                  </a:lnTo>
                  <a:lnTo>
                    <a:pt x="0" y="659"/>
                  </a:lnTo>
                  <a:lnTo>
                    <a:pt x="835" y="166"/>
                  </a:lnTo>
                  <a:lnTo>
                    <a:pt x="887" y="261"/>
                  </a:lnTo>
                  <a:lnTo>
                    <a:pt x="958" y="55"/>
                  </a:lnTo>
                  <a:lnTo>
                    <a:pt x="7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2447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8" y="-5618"/>
            <a:ext cx="6489382"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2.3</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LOGISTIC REGRESSION</a:t>
            </a: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r>
              <a:rPr lang="en-US" dirty="0">
                <a:solidFill>
                  <a:schemeClr val="bg1"/>
                </a:solidFill>
                <a:latin typeface="Calibri Light" panose="020F0302020204030204" pitchFamily="34" charset="0"/>
                <a:cs typeface="Calibri Light" panose="020F0302020204030204" pitchFamily="34" charset="0"/>
              </a:rPr>
              <a:t>How does logistic regression works ?</a:t>
            </a:r>
          </a:p>
        </p:txBody>
      </p:sp>
      <p:sp>
        <p:nvSpPr>
          <p:cNvPr id="2" name="Rectangle 1"/>
          <p:cNvSpPr/>
          <p:nvPr/>
        </p:nvSpPr>
        <p:spPr>
          <a:xfrm>
            <a:off x="892410" y="1457487"/>
            <a:ext cx="8952779" cy="2031325"/>
          </a:xfrm>
          <a:prstGeom prst="rect">
            <a:avLst/>
          </a:prstGeom>
          <a:solidFill>
            <a:schemeClr val="bg1">
              <a:lumMod val="95000"/>
            </a:schemeClr>
          </a:solidFill>
          <a:ln>
            <a:solidFill>
              <a:schemeClr val="tx1"/>
            </a:solidFill>
            <a:prstDash val="dashDot"/>
          </a:ln>
        </p:spPr>
        <p:txBody>
          <a:bodyPr wrap="square">
            <a:spAutoFit/>
          </a:bodyPr>
          <a:lstStyle/>
          <a:p>
            <a:pPr marL="457200" lvl="0" indent="-304800">
              <a:buSzPts val="1200"/>
              <a:buFont typeface="Wingdings" panose="05000000000000000000" pitchFamily="2" charset="2"/>
              <a:buChar char="v"/>
            </a:pPr>
            <a:r>
              <a:rPr lang="en-US" dirty="0"/>
              <a:t>Logistic Regression Model measures probability that Y belongs to a particular category.</a:t>
            </a:r>
          </a:p>
          <a:p>
            <a:pPr marL="457200" lvl="0" indent="-304800">
              <a:buSzPts val="1200"/>
              <a:buFont typeface="Wingdings" panose="05000000000000000000" pitchFamily="2" charset="2"/>
              <a:buChar char="v"/>
            </a:pPr>
            <a:r>
              <a:rPr lang="en-US" dirty="0"/>
              <a:t>LR uses maximum likelihood estimation.</a:t>
            </a:r>
          </a:p>
          <a:p>
            <a:pPr marL="457200" indent="-304800">
              <a:buSzPts val="1200"/>
              <a:buFont typeface="Wingdings" panose="05000000000000000000" pitchFamily="2" charset="2"/>
              <a:buChar char="v"/>
            </a:pPr>
            <a:r>
              <a:rPr lang="en-US" dirty="0"/>
              <a:t>Since log-odds (logit) is used for scaling, values can be only between 0 and 1.</a:t>
            </a:r>
          </a:p>
          <a:p>
            <a:pPr marL="457200" indent="-304800">
              <a:buSzPts val="1200"/>
              <a:buFont typeface="Wingdings" panose="05000000000000000000" pitchFamily="2" charset="2"/>
              <a:buChar char="v"/>
            </a:pPr>
            <a:r>
              <a:rPr lang="en-US" dirty="0"/>
              <a:t>Logistic Regression measures Regression Coefficients (correlation of IV to DV).</a:t>
            </a:r>
          </a:p>
          <a:p>
            <a:pPr marL="457200" lvl="0" indent="-304800">
              <a:buSzPts val="1200"/>
              <a:buFont typeface="Wingdings" panose="05000000000000000000" pitchFamily="2" charset="2"/>
              <a:buChar char="v"/>
            </a:pPr>
            <a:r>
              <a:rPr lang="en-US" dirty="0"/>
              <a:t>Assumptions; dependent variable to be ordinal, independent variables (features) should not be too highly correlated and no outlier sensible</a:t>
            </a:r>
          </a:p>
          <a:p>
            <a:pPr marL="152400" lvl="0">
              <a:buSzPts val="1200"/>
            </a:pPr>
            <a:endParaRPr lang="en-US" dirty="0"/>
          </a:p>
        </p:txBody>
      </p:sp>
      <p:sp>
        <p:nvSpPr>
          <p:cNvPr id="36" name="Rounded Rectangle 35"/>
          <p:cNvSpPr/>
          <p:nvPr/>
        </p:nvSpPr>
        <p:spPr bwMode="auto">
          <a:xfrm>
            <a:off x="10037207" y="1881811"/>
            <a:ext cx="913752" cy="913752"/>
          </a:xfrm>
          <a:prstGeom prst="roundRect">
            <a:avLst/>
          </a:prstGeom>
          <a:solidFill>
            <a:schemeClr val="accent2">
              <a:lumMod val="50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231775" indent="-231775" algn="ctr"/>
            <a:endParaRPr lang="en-US" sz="1800" b="1" dirty="0">
              <a:solidFill>
                <a:srgbClr val="FFFFFF"/>
              </a:solidFill>
              <a:latin typeface="Univers 57 Condensed" pitchFamily="2" charset="0"/>
              <a:cs typeface="Arial"/>
            </a:endParaRPr>
          </a:p>
        </p:txBody>
      </p:sp>
      <p:grpSp>
        <p:nvGrpSpPr>
          <p:cNvPr id="39" name="Group 38"/>
          <p:cNvGrpSpPr/>
          <p:nvPr/>
        </p:nvGrpSpPr>
        <p:grpSpPr>
          <a:xfrm>
            <a:off x="10134798" y="2173314"/>
            <a:ext cx="713223" cy="430492"/>
            <a:chOff x="1352748" y="2545069"/>
            <a:chExt cx="713223" cy="430492"/>
          </a:xfrm>
        </p:grpSpPr>
        <p:sp>
          <p:nvSpPr>
            <p:cNvPr id="40" name="Freeform 1234"/>
            <p:cNvSpPr>
              <a:spLocks noEditPoints="1"/>
            </p:cNvSpPr>
            <p:nvPr/>
          </p:nvSpPr>
          <p:spPr bwMode="auto">
            <a:xfrm>
              <a:off x="1352748" y="2545069"/>
              <a:ext cx="430492" cy="430492"/>
            </a:xfrm>
            <a:custGeom>
              <a:avLst/>
              <a:gdLst>
                <a:gd name="T0" fmla="*/ 1032 w 1211"/>
                <a:gd name="T1" fmla="*/ 476 h 1212"/>
                <a:gd name="T2" fmla="*/ 1007 w 1211"/>
                <a:gd name="T3" fmla="*/ 414 h 1212"/>
                <a:gd name="T4" fmla="*/ 1076 w 1211"/>
                <a:gd name="T5" fmla="*/ 231 h 1212"/>
                <a:gd name="T6" fmla="*/ 800 w 1211"/>
                <a:gd name="T7" fmla="*/ 200 h 1212"/>
                <a:gd name="T8" fmla="*/ 742 w 1211"/>
                <a:gd name="T9" fmla="*/ 176 h 1212"/>
                <a:gd name="T10" fmla="*/ 532 w 1211"/>
                <a:gd name="T11" fmla="*/ 0 h 1212"/>
                <a:gd name="T12" fmla="*/ 440 w 1211"/>
                <a:gd name="T13" fmla="*/ 179 h 1212"/>
                <a:gd name="T14" fmla="*/ 378 w 1211"/>
                <a:gd name="T15" fmla="*/ 207 h 1212"/>
                <a:gd name="T16" fmla="*/ 207 w 1211"/>
                <a:gd name="T17" fmla="*/ 371 h 1212"/>
                <a:gd name="T18" fmla="*/ 177 w 1211"/>
                <a:gd name="T19" fmla="*/ 432 h 1212"/>
                <a:gd name="T20" fmla="*/ 155 w 1211"/>
                <a:gd name="T21" fmla="*/ 498 h 1212"/>
                <a:gd name="T22" fmla="*/ 159 w 1211"/>
                <a:gd name="T23" fmla="*/ 730 h 1212"/>
                <a:gd name="T24" fmla="*/ 182 w 1211"/>
                <a:gd name="T25" fmla="*/ 794 h 1212"/>
                <a:gd name="T26" fmla="*/ 110 w 1211"/>
                <a:gd name="T27" fmla="*/ 980 h 1212"/>
                <a:gd name="T28" fmla="*/ 391 w 1211"/>
                <a:gd name="T29" fmla="*/ 1012 h 1212"/>
                <a:gd name="T30" fmla="*/ 458 w 1211"/>
                <a:gd name="T31" fmla="*/ 1039 h 1212"/>
                <a:gd name="T32" fmla="*/ 670 w 1211"/>
                <a:gd name="T33" fmla="*/ 1212 h 1212"/>
                <a:gd name="T34" fmla="*/ 759 w 1211"/>
                <a:gd name="T35" fmla="*/ 1031 h 1212"/>
                <a:gd name="T36" fmla="*/ 818 w 1211"/>
                <a:gd name="T37" fmla="*/ 1003 h 1212"/>
                <a:gd name="T38" fmla="*/ 987 w 1211"/>
                <a:gd name="T39" fmla="*/ 839 h 1212"/>
                <a:gd name="T40" fmla="*/ 1016 w 1211"/>
                <a:gd name="T41" fmla="*/ 780 h 1212"/>
                <a:gd name="T42" fmla="*/ 1038 w 1211"/>
                <a:gd name="T43" fmla="*/ 717 h 1212"/>
                <a:gd name="T44" fmla="*/ 571 w 1211"/>
                <a:gd name="T45" fmla="*/ 910 h 1212"/>
                <a:gd name="T46" fmla="*/ 513 w 1211"/>
                <a:gd name="T47" fmla="*/ 899 h 1212"/>
                <a:gd name="T48" fmla="*/ 459 w 1211"/>
                <a:gd name="T49" fmla="*/ 876 h 1212"/>
                <a:gd name="T50" fmla="*/ 411 w 1211"/>
                <a:gd name="T51" fmla="*/ 843 h 1212"/>
                <a:gd name="T52" fmla="*/ 371 w 1211"/>
                <a:gd name="T53" fmla="*/ 803 h 1212"/>
                <a:gd name="T54" fmla="*/ 339 w 1211"/>
                <a:gd name="T55" fmla="*/ 755 h 1212"/>
                <a:gd name="T56" fmla="*/ 316 w 1211"/>
                <a:gd name="T57" fmla="*/ 702 h 1212"/>
                <a:gd name="T58" fmla="*/ 304 w 1211"/>
                <a:gd name="T59" fmla="*/ 643 h 1212"/>
                <a:gd name="T60" fmla="*/ 304 w 1211"/>
                <a:gd name="T61" fmla="*/ 582 h 1212"/>
                <a:gd name="T62" fmla="*/ 316 w 1211"/>
                <a:gd name="T63" fmla="*/ 523 h 1212"/>
                <a:gd name="T64" fmla="*/ 339 w 1211"/>
                <a:gd name="T65" fmla="*/ 470 h 1212"/>
                <a:gd name="T66" fmla="*/ 371 w 1211"/>
                <a:gd name="T67" fmla="*/ 421 h 1212"/>
                <a:gd name="T68" fmla="*/ 411 w 1211"/>
                <a:gd name="T69" fmla="*/ 381 h 1212"/>
                <a:gd name="T70" fmla="*/ 459 w 1211"/>
                <a:gd name="T71" fmla="*/ 349 h 1212"/>
                <a:gd name="T72" fmla="*/ 513 w 1211"/>
                <a:gd name="T73" fmla="*/ 326 h 1212"/>
                <a:gd name="T74" fmla="*/ 571 w 1211"/>
                <a:gd name="T75" fmla="*/ 314 h 1212"/>
                <a:gd name="T76" fmla="*/ 633 w 1211"/>
                <a:gd name="T77" fmla="*/ 314 h 1212"/>
                <a:gd name="T78" fmla="*/ 691 w 1211"/>
                <a:gd name="T79" fmla="*/ 326 h 1212"/>
                <a:gd name="T80" fmla="*/ 745 w 1211"/>
                <a:gd name="T81" fmla="*/ 349 h 1212"/>
                <a:gd name="T82" fmla="*/ 794 w 1211"/>
                <a:gd name="T83" fmla="*/ 381 h 1212"/>
                <a:gd name="T84" fmla="*/ 833 w 1211"/>
                <a:gd name="T85" fmla="*/ 421 h 1212"/>
                <a:gd name="T86" fmla="*/ 866 w 1211"/>
                <a:gd name="T87" fmla="*/ 470 h 1212"/>
                <a:gd name="T88" fmla="*/ 889 w 1211"/>
                <a:gd name="T89" fmla="*/ 523 h 1212"/>
                <a:gd name="T90" fmla="*/ 900 w 1211"/>
                <a:gd name="T91" fmla="*/ 582 h 1212"/>
                <a:gd name="T92" fmla="*/ 900 w 1211"/>
                <a:gd name="T93" fmla="*/ 643 h 1212"/>
                <a:gd name="T94" fmla="*/ 889 w 1211"/>
                <a:gd name="T95" fmla="*/ 702 h 1212"/>
                <a:gd name="T96" fmla="*/ 866 w 1211"/>
                <a:gd name="T97" fmla="*/ 755 h 1212"/>
                <a:gd name="T98" fmla="*/ 833 w 1211"/>
                <a:gd name="T99" fmla="*/ 803 h 1212"/>
                <a:gd name="T100" fmla="*/ 794 w 1211"/>
                <a:gd name="T101" fmla="*/ 843 h 1212"/>
                <a:gd name="T102" fmla="*/ 745 w 1211"/>
                <a:gd name="T103" fmla="*/ 876 h 1212"/>
                <a:gd name="T104" fmla="*/ 691 w 1211"/>
                <a:gd name="T105" fmla="*/ 899 h 1212"/>
                <a:gd name="T106" fmla="*/ 633 w 1211"/>
                <a:gd name="T107" fmla="*/ 91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1" h="1212">
                  <a:moveTo>
                    <a:pt x="1211" y="683"/>
                  </a:moveTo>
                  <a:lnTo>
                    <a:pt x="1211" y="536"/>
                  </a:lnTo>
                  <a:lnTo>
                    <a:pt x="1036" y="492"/>
                  </a:lnTo>
                  <a:lnTo>
                    <a:pt x="1032" y="476"/>
                  </a:lnTo>
                  <a:lnTo>
                    <a:pt x="1027" y="460"/>
                  </a:lnTo>
                  <a:lnTo>
                    <a:pt x="1021" y="444"/>
                  </a:lnTo>
                  <a:lnTo>
                    <a:pt x="1015" y="429"/>
                  </a:lnTo>
                  <a:lnTo>
                    <a:pt x="1007" y="414"/>
                  </a:lnTo>
                  <a:lnTo>
                    <a:pt x="1000" y="398"/>
                  </a:lnTo>
                  <a:lnTo>
                    <a:pt x="992" y="383"/>
                  </a:lnTo>
                  <a:lnTo>
                    <a:pt x="984" y="369"/>
                  </a:lnTo>
                  <a:lnTo>
                    <a:pt x="1076" y="231"/>
                  </a:lnTo>
                  <a:lnTo>
                    <a:pt x="973" y="127"/>
                  </a:lnTo>
                  <a:lnTo>
                    <a:pt x="828" y="215"/>
                  </a:lnTo>
                  <a:lnTo>
                    <a:pt x="814" y="207"/>
                  </a:lnTo>
                  <a:lnTo>
                    <a:pt x="800" y="200"/>
                  </a:lnTo>
                  <a:lnTo>
                    <a:pt x="786" y="193"/>
                  </a:lnTo>
                  <a:lnTo>
                    <a:pt x="772" y="187"/>
                  </a:lnTo>
                  <a:lnTo>
                    <a:pt x="757" y="181"/>
                  </a:lnTo>
                  <a:lnTo>
                    <a:pt x="742" y="176"/>
                  </a:lnTo>
                  <a:lnTo>
                    <a:pt x="727" y="171"/>
                  </a:lnTo>
                  <a:lnTo>
                    <a:pt x="711" y="166"/>
                  </a:lnTo>
                  <a:lnTo>
                    <a:pt x="678" y="0"/>
                  </a:lnTo>
                  <a:lnTo>
                    <a:pt x="532" y="0"/>
                  </a:lnTo>
                  <a:lnTo>
                    <a:pt x="491" y="164"/>
                  </a:lnTo>
                  <a:lnTo>
                    <a:pt x="474" y="168"/>
                  </a:lnTo>
                  <a:lnTo>
                    <a:pt x="458" y="174"/>
                  </a:lnTo>
                  <a:lnTo>
                    <a:pt x="440" y="179"/>
                  </a:lnTo>
                  <a:lnTo>
                    <a:pt x="424" y="186"/>
                  </a:lnTo>
                  <a:lnTo>
                    <a:pt x="409" y="192"/>
                  </a:lnTo>
                  <a:lnTo>
                    <a:pt x="393" y="200"/>
                  </a:lnTo>
                  <a:lnTo>
                    <a:pt x="378" y="207"/>
                  </a:lnTo>
                  <a:lnTo>
                    <a:pt x="364" y="216"/>
                  </a:lnTo>
                  <a:lnTo>
                    <a:pt x="223" y="122"/>
                  </a:lnTo>
                  <a:lnTo>
                    <a:pt x="120" y="226"/>
                  </a:lnTo>
                  <a:lnTo>
                    <a:pt x="207" y="371"/>
                  </a:lnTo>
                  <a:lnTo>
                    <a:pt x="199" y="386"/>
                  </a:lnTo>
                  <a:lnTo>
                    <a:pt x="191" y="401"/>
                  </a:lnTo>
                  <a:lnTo>
                    <a:pt x="183" y="417"/>
                  </a:lnTo>
                  <a:lnTo>
                    <a:pt x="177" y="432"/>
                  </a:lnTo>
                  <a:lnTo>
                    <a:pt x="170" y="448"/>
                  </a:lnTo>
                  <a:lnTo>
                    <a:pt x="165" y="464"/>
                  </a:lnTo>
                  <a:lnTo>
                    <a:pt x="160" y="481"/>
                  </a:lnTo>
                  <a:lnTo>
                    <a:pt x="155" y="498"/>
                  </a:lnTo>
                  <a:lnTo>
                    <a:pt x="0" y="528"/>
                  </a:lnTo>
                  <a:lnTo>
                    <a:pt x="0" y="675"/>
                  </a:lnTo>
                  <a:lnTo>
                    <a:pt x="154" y="714"/>
                  </a:lnTo>
                  <a:lnTo>
                    <a:pt x="159" y="730"/>
                  </a:lnTo>
                  <a:lnTo>
                    <a:pt x="164" y="746"/>
                  </a:lnTo>
                  <a:lnTo>
                    <a:pt x="169" y="762"/>
                  </a:lnTo>
                  <a:lnTo>
                    <a:pt x="176" y="778"/>
                  </a:lnTo>
                  <a:lnTo>
                    <a:pt x="182" y="794"/>
                  </a:lnTo>
                  <a:lnTo>
                    <a:pt x="190" y="809"/>
                  </a:lnTo>
                  <a:lnTo>
                    <a:pt x="197" y="824"/>
                  </a:lnTo>
                  <a:lnTo>
                    <a:pt x="205" y="838"/>
                  </a:lnTo>
                  <a:lnTo>
                    <a:pt x="110" y="980"/>
                  </a:lnTo>
                  <a:lnTo>
                    <a:pt x="214" y="1083"/>
                  </a:lnTo>
                  <a:lnTo>
                    <a:pt x="361" y="995"/>
                  </a:lnTo>
                  <a:lnTo>
                    <a:pt x="376" y="1003"/>
                  </a:lnTo>
                  <a:lnTo>
                    <a:pt x="391" y="1012"/>
                  </a:lnTo>
                  <a:lnTo>
                    <a:pt x="407" y="1019"/>
                  </a:lnTo>
                  <a:lnTo>
                    <a:pt x="423" y="1027"/>
                  </a:lnTo>
                  <a:lnTo>
                    <a:pt x="440" y="1034"/>
                  </a:lnTo>
                  <a:lnTo>
                    <a:pt x="458" y="1039"/>
                  </a:lnTo>
                  <a:lnTo>
                    <a:pt x="475" y="1044"/>
                  </a:lnTo>
                  <a:lnTo>
                    <a:pt x="492" y="1049"/>
                  </a:lnTo>
                  <a:lnTo>
                    <a:pt x="525" y="1212"/>
                  </a:lnTo>
                  <a:lnTo>
                    <a:pt x="670" y="1212"/>
                  </a:lnTo>
                  <a:lnTo>
                    <a:pt x="711" y="1046"/>
                  </a:lnTo>
                  <a:lnTo>
                    <a:pt x="728" y="1041"/>
                  </a:lnTo>
                  <a:lnTo>
                    <a:pt x="744" y="1037"/>
                  </a:lnTo>
                  <a:lnTo>
                    <a:pt x="759" y="1031"/>
                  </a:lnTo>
                  <a:lnTo>
                    <a:pt x="774" y="1025"/>
                  </a:lnTo>
                  <a:lnTo>
                    <a:pt x="789" y="1018"/>
                  </a:lnTo>
                  <a:lnTo>
                    <a:pt x="803" y="1011"/>
                  </a:lnTo>
                  <a:lnTo>
                    <a:pt x="818" y="1003"/>
                  </a:lnTo>
                  <a:lnTo>
                    <a:pt x="832" y="995"/>
                  </a:lnTo>
                  <a:lnTo>
                    <a:pt x="971" y="1089"/>
                  </a:lnTo>
                  <a:lnTo>
                    <a:pt x="1074" y="985"/>
                  </a:lnTo>
                  <a:lnTo>
                    <a:pt x="987" y="839"/>
                  </a:lnTo>
                  <a:lnTo>
                    <a:pt x="995" y="825"/>
                  </a:lnTo>
                  <a:lnTo>
                    <a:pt x="1003" y="810"/>
                  </a:lnTo>
                  <a:lnTo>
                    <a:pt x="1009" y="795"/>
                  </a:lnTo>
                  <a:lnTo>
                    <a:pt x="1016" y="780"/>
                  </a:lnTo>
                  <a:lnTo>
                    <a:pt x="1022" y="765"/>
                  </a:lnTo>
                  <a:lnTo>
                    <a:pt x="1028" y="748"/>
                  </a:lnTo>
                  <a:lnTo>
                    <a:pt x="1033" y="733"/>
                  </a:lnTo>
                  <a:lnTo>
                    <a:pt x="1038" y="717"/>
                  </a:lnTo>
                  <a:lnTo>
                    <a:pt x="1211" y="683"/>
                  </a:lnTo>
                  <a:close/>
                  <a:moveTo>
                    <a:pt x="602" y="913"/>
                  </a:moveTo>
                  <a:lnTo>
                    <a:pt x="587" y="913"/>
                  </a:lnTo>
                  <a:lnTo>
                    <a:pt x="571" y="910"/>
                  </a:lnTo>
                  <a:lnTo>
                    <a:pt x="557" y="909"/>
                  </a:lnTo>
                  <a:lnTo>
                    <a:pt x="542" y="906"/>
                  </a:lnTo>
                  <a:lnTo>
                    <a:pt x="527" y="903"/>
                  </a:lnTo>
                  <a:lnTo>
                    <a:pt x="513" y="899"/>
                  </a:lnTo>
                  <a:lnTo>
                    <a:pt x="499" y="894"/>
                  </a:lnTo>
                  <a:lnTo>
                    <a:pt x="486" y="889"/>
                  </a:lnTo>
                  <a:lnTo>
                    <a:pt x="472" y="882"/>
                  </a:lnTo>
                  <a:lnTo>
                    <a:pt x="459" y="876"/>
                  </a:lnTo>
                  <a:lnTo>
                    <a:pt x="447" y="869"/>
                  </a:lnTo>
                  <a:lnTo>
                    <a:pt x="435" y="861"/>
                  </a:lnTo>
                  <a:lnTo>
                    <a:pt x="423" y="853"/>
                  </a:lnTo>
                  <a:lnTo>
                    <a:pt x="411" y="843"/>
                  </a:lnTo>
                  <a:lnTo>
                    <a:pt x="400" y="835"/>
                  </a:lnTo>
                  <a:lnTo>
                    <a:pt x="390" y="824"/>
                  </a:lnTo>
                  <a:lnTo>
                    <a:pt x="380" y="814"/>
                  </a:lnTo>
                  <a:lnTo>
                    <a:pt x="371" y="803"/>
                  </a:lnTo>
                  <a:lnTo>
                    <a:pt x="362" y="792"/>
                  </a:lnTo>
                  <a:lnTo>
                    <a:pt x="354" y="780"/>
                  </a:lnTo>
                  <a:lnTo>
                    <a:pt x="345" y="768"/>
                  </a:lnTo>
                  <a:lnTo>
                    <a:pt x="339" y="755"/>
                  </a:lnTo>
                  <a:lnTo>
                    <a:pt x="331" y="742"/>
                  </a:lnTo>
                  <a:lnTo>
                    <a:pt x="326" y="729"/>
                  </a:lnTo>
                  <a:lnTo>
                    <a:pt x="321" y="716"/>
                  </a:lnTo>
                  <a:lnTo>
                    <a:pt x="316" y="702"/>
                  </a:lnTo>
                  <a:lnTo>
                    <a:pt x="312" y="687"/>
                  </a:lnTo>
                  <a:lnTo>
                    <a:pt x="309" y="673"/>
                  </a:lnTo>
                  <a:lnTo>
                    <a:pt x="305" y="658"/>
                  </a:lnTo>
                  <a:lnTo>
                    <a:pt x="304" y="643"/>
                  </a:lnTo>
                  <a:lnTo>
                    <a:pt x="302" y="627"/>
                  </a:lnTo>
                  <a:lnTo>
                    <a:pt x="302" y="612"/>
                  </a:lnTo>
                  <a:lnTo>
                    <a:pt x="302" y="597"/>
                  </a:lnTo>
                  <a:lnTo>
                    <a:pt x="304" y="582"/>
                  </a:lnTo>
                  <a:lnTo>
                    <a:pt x="305" y="567"/>
                  </a:lnTo>
                  <a:lnTo>
                    <a:pt x="309" y="552"/>
                  </a:lnTo>
                  <a:lnTo>
                    <a:pt x="312" y="538"/>
                  </a:lnTo>
                  <a:lnTo>
                    <a:pt x="316" y="523"/>
                  </a:lnTo>
                  <a:lnTo>
                    <a:pt x="321" y="510"/>
                  </a:lnTo>
                  <a:lnTo>
                    <a:pt x="326" y="496"/>
                  </a:lnTo>
                  <a:lnTo>
                    <a:pt x="331" y="483"/>
                  </a:lnTo>
                  <a:lnTo>
                    <a:pt x="339" y="470"/>
                  </a:lnTo>
                  <a:lnTo>
                    <a:pt x="345" y="457"/>
                  </a:lnTo>
                  <a:lnTo>
                    <a:pt x="354" y="445"/>
                  </a:lnTo>
                  <a:lnTo>
                    <a:pt x="362" y="433"/>
                  </a:lnTo>
                  <a:lnTo>
                    <a:pt x="371" y="421"/>
                  </a:lnTo>
                  <a:lnTo>
                    <a:pt x="380" y="410"/>
                  </a:lnTo>
                  <a:lnTo>
                    <a:pt x="390" y="401"/>
                  </a:lnTo>
                  <a:lnTo>
                    <a:pt x="400" y="390"/>
                  </a:lnTo>
                  <a:lnTo>
                    <a:pt x="411" y="381"/>
                  </a:lnTo>
                  <a:lnTo>
                    <a:pt x="423" y="371"/>
                  </a:lnTo>
                  <a:lnTo>
                    <a:pt x="435" y="364"/>
                  </a:lnTo>
                  <a:lnTo>
                    <a:pt x="447" y="355"/>
                  </a:lnTo>
                  <a:lnTo>
                    <a:pt x="459" y="349"/>
                  </a:lnTo>
                  <a:lnTo>
                    <a:pt x="472" y="342"/>
                  </a:lnTo>
                  <a:lnTo>
                    <a:pt x="486" y="336"/>
                  </a:lnTo>
                  <a:lnTo>
                    <a:pt x="499" y="330"/>
                  </a:lnTo>
                  <a:lnTo>
                    <a:pt x="513" y="326"/>
                  </a:lnTo>
                  <a:lnTo>
                    <a:pt x="527" y="322"/>
                  </a:lnTo>
                  <a:lnTo>
                    <a:pt x="542" y="319"/>
                  </a:lnTo>
                  <a:lnTo>
                    <a:pt x="557" y="315"/>
                  </a:lnTo>
                  <a:lnTo>
                    <a:pt x="571" y="314"/>
                  </a:lnTo>
                  <a:lnTo>
                    <a:pt x="587" y="313"/>
                  </a:lnTo>
                  <a:lnTo>
                    <a:pt x="602" y="312"/>
                  </a:lnTo>
                  <a:lnTo>
                    <a:pt x="618" y="313"/>
                  </a:lnTo>
                  <a:lnTo>
                    <a:pt x="633" y="314"/>
                  </a:lnTo>
                  <a:lnTo>
                    <a:pt x="648" y="315"/>
                  </a:lnTo>
                  <a:lnTo>
                    <a:pt x="663" y="319"/>
                  </a:lnTo>
                  <a:lnTo>
                    <a:pt x="677" y="322"/>
                  </a:lnTo>
                  <a:lnTo>
                    <a:pt x="691" y="326"/>
                  </a:lnTo>
                  <a:lnTo>
                    <a:pt x="705" y="330"/>
                  </a:lnTo>
                  <a:lnTo>
                    <a:pt x="719" y="336"/>
                  </a:lnTo>
                  <a:lnTo>
                    <a:pt x="732" y="342"/>
                  </a:lnTo>
                  <a:lnTo>
                    <a:pt x="745" y="349"/>
                  </a:lnTo>
                  <a:lnTo>
                    <a:pt x="758" y="355"/>
                  </a:lnTo>
                  <a:lnTo>
                    <a:pt x="770" y="364"/>
                  </a:lnTo>
                  <a:lnTo>
                    <a:pt x="782" y="371"/>
                  </a:lnTo>
                  <a:lnTo>
                    <a:pt x="794" y="381"/>
                  </a:lnTo>
                  <a:lnTo>
                    <a:pt x="804" y="390"/>
                  </a:lnTo>
                  <a:lnTo>
                    <a:pt x="814" y="401"/>
                  </a:lnTo>
                  <a:lnTo>
                    <a:pt x="825" y="410"/>
                  </a:lnTo>
                  <a:lnTo>
                    <a:pt x="833" y="421"/>
                  </a:lnTo>
                  <a:lnTo>
                    <a:pt x="842" y="433"/>
                  </a:lnTo>
                  <a:lnTo>
                    <a:pt x="851" y="445"/>
                  </a:lnTo>
                  <a:lnTo>
                    <a:pt x="858" y="457"/>
                  </a:lnTo>
                  <a:lnTo>
                    <a:pt x="866" y="470"/>
                  </a:lnTo>
                  <a:lnTo>
                    <a:pt x="872" y="483"/>
                  </a:lnTo>
                  <a:lnTo>
                    <a:pt x="879" y="496"/>
                  </a:lnTo>
                  <a:lnTo>
                    <a:pt x="884" y="510"/>
                  </a:lnTo>
                  <a:lnTo>
                    <a:pt x="889" y="523"/>
                  </a:lnTo>
                  <a:lnTo>
                    <a:pt x="893" y="538"/>
                  </a:lnTo>
                  <a:lnTo>
                    <a:pt x="896" y="552"/>
                  </a:lnTo>
                  <a:lnTo>
                    <a:pt x="898" y="567"/>
                  </a:lnTo>
                  <a:lnTo>
                    <a:pt x="900" y="582"/>
                  </a:lnTo>
                  <a:lnTo>
                    <a:pt x="901" y="597"/>
                  </a:lnTo>
                  <a:lnTo>
                    <a:pt x="903" y="612"/>
                  </a:lnTo>
                  <a:lnTo>
                    <a:pt x="901" y="627"/>
                  </a:lnTo>
                  <a:lnTo>
                    <a:pt x="900" y="643"/>
                  </a:lnTo>
                  <a:lnTo>
                    <a:pt x="898" y="658"/>
                  </a:lnTo>
                  <a:lnTo>
                    <a:pt x="896" y="673"/>
                  </a:lnTo>
                  <a:lnTo>
                    <a:pt x="893" y="687"/>
                  </a:lnTo>
                  <a:lnTo>
                    <a:pt x="889" y="702"/>
                  </a:lnTo>
                  <a:lnTo>
                    <a:pt x="884" y="716"/>
                  </a:lnTo>
                  <a:lnTo>
                    <a:pt x="879" y="729"/>
                  </a:lnTo>
                  <a:lnTo>
                    <a:pt x="872" y="742"/>
                  </a:lnTo>
                  <a:lnTo>
                    <a:pt x="866" y="755"/>
                  </a:lnTo>
                  <a:lnTo>
                    <a:pt x="858" y="768"/>
                  </a:lnTo>
                  <a:lnTo>
                    <a:pt x="851" y="780"/>
                  </a:lnTo>
                  <a:lnTo>
                    <a:pt x="842" y="792"/>
                  </a:lnTo>
                  <a:lnTo>
                    <a:pt x="833" y="803"/>
                  </a:lnTo>
                  <a:lnTo>
                    <a:pt x="825" y="814"/>
                  </a:lnTo>
                  <a:lnTo>
                    <a:pt x="814" y="824"/>
                  </a:lnTo>
                  <a:lnTo>
                    <a:pt x="804" y="835"/>
                  </a:lnTo>
                  <a:lnTo>
                    <a:pt x="794" y="843"/>
                  </a:lnTo>
                  <a:lnTo>
                    <a:pt x="782" y="853"/>
                  </a:lnTo>
                  <a:lnTo>
                    <a:pt x="770" y="861"/>
                  </a:lnTo>
                  <a:lnTo>
                    <a:pt x="758" y="869"/>
                  </a:lnTo>
                  <a:lnTo>
                    <a:pt x="745" y="876"/>
                  </a:lnTo>
                  <a:lnTo>
                    <a:pt x="732" y="882"/>
                  </a:lnTo>
                  <a:lnTo>
                    <a:pt x="719" y="889"/>
                  </a:lnTo>
                  <a:lnTo>
                    <a:pt x="705" y="894"/>
                  </a:lnTo>
                  <a:lnTo>
                    <a:pt x="691" y="899"/>
                  </a:lnTo>
                  <a:lnTo>
                    <a:pt x="677" y="903"/>
                  </a:lnTo>
                  <a:lnTo>
                    <a:pt x="663" y="906"/>
                  </a:lnTo>
                  <a:lnTo>
                    <a:pt x="648" y="909"/>
                  </a:lnTo>
                  <a:lnTo>
                    <a:pt x="633" y="910"/>
                  </a:lnTo>
                  <a:lnTo>
                    <a:pt x="618" y="913"/>
                  </a:lnTo>
                  <a:lnTo>
                    <a:pt x="602" y="91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35"/>
            <p:cNvSpPr>
              <a:spLocks noEditPoints="1"/>
            </p:cNvSpPr>
            <p:nvPr/>
          </p:nvSpPr>
          <p:spPr bwMode="auto">
            <a:xfrm>
              <a:off x="1776135" y="2640261"/>
              <a:ext cx="289836" cy="289836"/>
            </a:xfrm>
            <a:custGeom>
              <a:avLst/>
              <a:gdLst>
                <a:gd name="T0" fmla="*/ 815 w 815"/>
                <a:gd name="T1" fmla="*/ 361 h 815"/>
                <a:gd name="T2" fmla="*/ 691 w 815"/>
                <a:gd name="T3" fmla="*/ 310 h 815"/>
                <a:gd name="T4" fmla="*/ 674 w 815"/>
                <a:gd name="T5" fmla="*/ 268 h 815"/>
                <a:gd name="T6" fmla="*/ 724 w 815"/>
                <a:gd name="T7" fmla="*/ 155 h 815"/>
                <a:gd name="T8" fmla="*/ 557 w 815"/>
                <a:gd name="T9" fmla="*/ 145 h 815"/>
                <a:gd name="T10" fmla="*/ 519 w 815"/>
                <a:gd name="T11" fmla="*/ 126 h 815"/>
                <a:gd name="T12" fmla="*/ 479 w 815"/>
                <a:gd name="T13" fmla="*/ 112 h 815"/>
                <a:gd name="T14" fmla="*/ 358 w 815"/>
                <a:gd name="T15" fmla="*/ 0 h 815"/>
                <a:gd name="T16" fmla="*/ 309 w 815"/>
                <a:gd name="T17" fmla="*/ 116 h 815"/>
                <a:gd name="T18" fmla="*/ 265 w 815"/>
                <a:gd name="T19" fmla="*/ 135 h 815"/>
                <a:gd name="T20" fmla="*/ 151 w 815"/>
                <a:gd name="T21" fmla="*/ 82 h 815"/>
                <a:gd name="T22" fmla="*/ 140 w 815"/>
                <a:gd name="T23" fmla="*/ 249 h 815"/>
                <a:gd name="T24" fmla="*/ 120 w 815"/>
                <a:gd name="T25" fmla="*/ 290 h 815"/>
                <a:gd name="T26" fmla="*/ 105 w 815"/>
                <a:gd name="T27" fmla="*/ 335 h 815"/>
                <a:gd name="T28" fmla="*/ 0 w 815"/>
                <a:gd name="T29" fmla="*/ 453 h 815"/>
                <a:gd name="T30" fmla="*/ 111 w 815"/>
                <a:gd name="T31" fmla="*/ 502 h 815"/>
                <a:gd name="T32" fmla="*/ 128 w 815"/>
                <a:gd name="T33" fmla="*/ 544 h 815"/>
                <a:gd name="T34" fmla="*/ 74 w 815"/>
                <a:gd name="T35" fmla="*/ 659 h 815"/>
                <a:gd name="T36" fmla="*/ 243 w 815"/>
                <a:gd name="T37" fmla="*/ 669 h 815"/>
                <a:gd name="T38" fmla="*/ 286 w 815"/>
                <a:gd name="T39" fmla="*/ 691 h 815"/>
                <a:gd name="T40" fmla="*/ 331 w 815"/>
                <a:gd name="T41" fmla="*/ 705 h 815"/>
                <a:gd name="T42" fmla="*/ 451 w 815"/>
                <a:gd name="T43" fmla="*/ 815 h 815"/>
                <a:gd name="T44" fmla="*/ 501 w 815"/>
                <a:gd name="T45" fmla="*/ 697 h 815"/>
                <a:gd name="T46" fmla="*/ 541 w 815"/>
                <a:gd name="T47" fmla="*/ 680 h 815"/>
                <a:gd name="T48" fmla="*/ 654 w 815"/>
                <a:gd name="T49" fmla="*/ 732 h 815"/>
                <a:gd name="T50" fmla="*/ 664 w 815"/>
                <a:gd name="T51" fmla="*/ 565 h 815"/>
                <a:gd name="T52" fmla="*/ 684 w 815"/>
                <a:gd name="T53" fmla="*/ 525 h 815"/>
                <a:gd name="T54" fmla="*/ 698 w 815"/>
                <a:gd name="T55" fmla="*/ 483 h 815"/>
                <a:gd name="T56" fmla="*/ 406 w 815"/>
                <a:gd name="T57" fmla="*/ 614 h 815"/>
                <a:gd name="T58" fmla="*/ 365 w 815"/>
                <a:gd name="T59" fmla="*/ 610 h 815"/>
                <a:gd name="T60" fmla="*/ 327 w 815"/>
                <a:gd name="T61" fmla="*/ 598 h 815"/>
                <a:gd name="T62" fmla="*/ 292 w 815"/>
                <a:gd name="T63" fmla="*/ 580 h 815"/>
                <a:gd name="T64" fmla="*/ 263 w 815"/>
                <a:gd name="T65" fmla="*/ 555 h 815"/>
                <a:gd name="T66" fmla="*/ 238 w 815"/>
                <a:gd name="T67" fmla="*/ 525 h 815"/>
                <a:gd name="T68" fmla="*/ 220 w 815"/>
                <a:gd name="T69" fmla="*/ 490 h 815"/>
                <a:gd name="T70" fmla="*/ 208 w 815"/>
                <a:gd name="T71" fmla="*/ 452 h 815"/>
                <a:gd name="T72" fmla="*/ 204 w 815"/>
                <a:gd name="T73" fmla="*/ 412 h 815"/>
                <a:gd name="T74" fmla="*/ 208 w 815"/>
                <a:gd name="T75" fmla="*/ 371 h 815"/>
                <a:gd name="T76" fmla="*/ 220 w 815"/>
                <a:gd name="T77" fmla="*/ 334 h 815"/>
                <a:gd name="T78" fmla="*/ 238 w 815"/>
                <a:gd name="T79" fmla="*/ 299 h 815"/>
                <a:gd name="T80" fmla="*/ 263 w 815"/>
                <a:gd name="T81" fmla="*/ 269 h 815"/>
                <a:gd name="T82" fmla="*/ 292 w 815"/>
                <a:gd name="T83" fmla="*/ 245 h 815"/>
                <a:gd name="T84" fmla="*/ 327 w 815"/>
                <a:gd name="T85" fmla="*/ 226 h 815"/>
                <a:gd name="T86" fmla="*/ 365 w 815"/>
                <a:gd name="T87" fmla="*/ 214 h 815"/>
                <a:gd name="T88" fmla="*/ 406 w 815"/>
                <a:gd name="T89" fmla="*/ 210 h 815"/>
                <a:gd name="T90" fmla="*/ 447 w 815"/>
                <a:gd name="T91" fmla="*/ 214 h 815"/>
                <a:gd name="T92" fmla="*/ 485 w 815"/>
                <a:gd name="T93" fmla="*/ 226 h 815"/>
                <a:gd name="T94" fmla="*/ 518 w 815"/>
                <a:gd name="T95" fmla="*/ 245 h 815"/>
                <a:gd name="T96" fmla="*/ 548 w 815"/>
                <a:gd name="T97" fmla="*/ 269 h 815"/>
                <a:gd name="T98" fmla="*/ 573 w 815"/>
                <a:gd name="T99" fmla="*/ 299 h 815"/>
                <a:gd name="T100" fmla="*/ 592 w 815"/>
                <a:gd name="T101" fmla="*/ 334 h 815"/>
                <a:gd name="T102" fmla="*/ 603 w 815"/>
                <a:gd name="T103" fmla="*/ 371 h 815"/>
                <a:gd name="T104" fmla="*/ 608 w 815"/>
                <a:gd name="T105" fmla="*/ 412 h 815"/>
                <a:gd name="T106" fmla="*/ 603 w 815"/>
                <a:gd name="T107" fmla="*/ 452 h 815"/>
                <a:gd name="T108" fmla="*/ 592 w 815"/>
                <a:gd name="T109" fmla="*/ 490 h 815"/>
                <a:gd name="T110" fmla="*/ 573 w 815"/>
                <a:gd name="T111" fmla="*/ 525 h 815"/>
                <a:gd name="T112" fmla="*/ 548 w 815"/>
                <a:gd name="T113" fmla="*/ 555 h 815"/>
                <a:gd name="T114" fmla="*/ 518 w 815"/>
                <a:gd name="T115" fmla="*/ 580 h 815"/>
                <a:gd name="T116" fmla="*/ 485 w 815"/>
                <a:gd name="T117" fmla="*/ 598 h 815"/>
                <a:gd name="T118" fmla="*/ 447 w 815"/>
                <a:gd name="T119" fmla="*/ 610 h 815"/>
                <a:gd name="T120" fmla="*/ 406 w 815"/>
                <a:gd name="T121" fmla="*/ 614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5" h="815">
                  <a:moveTo>
                    <a:pt x="815" y="459"/>
                  </a:moveTo>
                  <a:lnTo>
                    <a:pt x="815" y="361"/>
                  </a:lnTo>
                  <a:lnTo>
                    <a:pt x="697" y="331"/>
                  </a:lnTo>
                  <a:lnTo>
                    <a:pt x="691" y="310"/>
                  </a:lnTo>
                  <a:lnTo>
                    <a:pt x="683" y="288"/>
                  </a:lnTo>
                  <a:lnTo>
                    <a:pt x="674" y="268"/>
                  </a:lnTo>
                  <a:lnTo>
                    <a:pt x="663" y="248"/>
                  </a:lnTo>
                  <a:lnTo>
                    <a:pt x="724" y="155"/>
                  </a:lnTo>
                  <a:lnTo>
                    <a:pt x="655" y="86"/>
                  </a:lnTo>
                  <a:lnTo>
                    <a:pt x="557" y="145"/>
                  </a:lnTo>
                  <a:lnTo>
                    <a:pt x="539" y="135"/>
                  </a:lnTo>
                  <a:lnTo>
                    <a:pt x="519" y="126"/>
                  </a:lnTo>
                  <a:lnTo>
                    <a:pt x="500" y="119"/>
                  </a:lnTo>
                  <a:lnTo>
                    <a:pt x="479" y="112"/>
                  </a:lnTo>
                  <a:lnTo>
                    <a:pt x="457" y="0"/>
                  </a:lnTo>
                  <a:lnTo>
                    <a:pt x="358" y="0"/>
                  </a:lnTo>
                  <a:lnTo>
                    <a:pt x="331" y="111"/>
                  </a:lnTo>
                  <a:lnTo>
                    <a:pt x="309" y="116"/>
                  </a:lnTo>
                  <a:lnTo>
                    <a:pt x="286" y="125"/>
                  </a:lnTo>
                  <a:lnTo>
                    <a:pt x="265" y="135"/>
                  </a:lnTo>
                  <a:lnTo>
                    <a:pt x="245" y="146"/>
                  </a:lnTo>
                  <a:lnTo>
                    <a:pt x="151" y="82"/>
                  </a:lnTo>
                  <a:lnTo>
                    <a:pt x="81" y="152"/>
                  </a:lnTo>
                  <a:lnTo>
                    <a:pt x="140" y="249"/>
                  </a:lnTo>
                  <a:lnTo>
                    <a:pt x="129" y="270"/>
                  </a:lnTo>
                  <a:lnTo>
                    <a:pt x="120" y="290"/>
                  </a:lnTo>
                  <a:lnTo>
                    <a:pt x="111" y="312"/>
                  </a:lnTo>
                  <a:lnTo>
                    <a:pt x="105" y="335"/>
                  </a:lnTo>
                  <a:lnTo>
                    <a:pt x="0" y="355"/>
                  </a:lnTo>
                  <a:lnTo>
                    <a:pt x="0" y="453"/>
                  </a:lnTo>
                  <a:lnTo>
                    <a:pt x="105" y="479"/>
                  </a:lnTo>
                  <a:lnTo>
                    <a:pt x="111" y="502"/>
                  </a:lnTo>
                  <a:lnTo>
                    <a:pt x="119" y="524"/>
                  </a:lnTo>
                  <a:lnTo>
                    <a:pt x="128" y="544"/>
                  </a:lnTo>
                  <a:lnTo>
                    <a:pt x="139" y="564"/>
                  </a:lnTo>
                  <a:lnTo>
                    <a:pt x="74" y="659"/>
                  </a:lnTo>
                  <a:lnTo>
                    <a:pt x="145" y="729"/>
                  </a:lnTo>
                  <a:lnTo>
                    <a:pt x="243" y="669"/>
                  </a:lnTo>
                  <a:lnTo>
                    <a:pt x="263" y="681"/>
                  </a:lnTo>
                  <a:lnTo>
                    <a:pt x="286" y="691"/>
                  </a:lnTo>
                  <a:lnTo>
                    <a:pt x="309" y="699"/>
                  </a:lnTo>
                  <a:lnTo>
                    <a:pt x="331" y="705"/>
                  </a:lnTo>
                  <a:lnTo>
                    <a:pt x="353" y="815"/>
                  </a:lnTo>
                  <a:lnTo>
                    <a:pt x="451" y="815"/>
                  </a:lnTo>
                  <a:lnTo>
                    <a:pt x="479" y="704"/>
                  </a:lnTo>
                  <a:lnTo>
                    <a:pt x="501" y="697"/>
                  </a:lnTo>
                  <a:lnTo>
                    <a:pt x="521" y="689"/>
                  </a:lnTo>
                  <a:lnTo>
                    <a:pt x="541" y="680"/>
                  </a:lnTo>
                  <a:lnTo>
                    <a:pt x="560" y="669"/>
                  </a:lnTo>
                  <a:lnTo>
                    <a:pt x="654" y="732"/>
                  </a:lnTo>
                  <a:lnTo>
                    <a:pt x="723" y="663"/>
                  </a:lnTo>
                  <a:lnTo>
                    <a:pt x="664" y="565"/>
                  </a:lnTo>
                  <a:lnTo>
                    <a:pt x="675" y="545"/>
                  </a:lnTo>
                  <a:lnTo>
                    <a:pt x="684" y="525"/>
                  </a:lnTo>
                  <a:lnTo>
                    <a:pt x="692" y="504"/>
                  </a:lnTo>
                  <a:lnTo>
                    <a:pt x="698" y="483"/>
                  </a:lnTo>
                  <a:lnTo>
                    <a:pt x="815" y="459"/>
                  </a:lnTo>
                  <a:close/>
                  <a:moveTo>
                    <a:pt x="406" y="614"/>
                  </a:moveTo>
                  <a:lnTo>
                    <a:pt x="385" y="613"/>
                  </a:lnTo>
                  <a:lnTo>
                    <a:pt x="365" y="610"/>
                  </a:lnTo>
                  <a:lnTo>
                    <a:pt x="345" y="605"/>
                  </a:lnTo>
                  <a:lnTo>
                    <a:pt x="327" y="598"/>
                  </a:lnTo>
                  <a:lnTo>
                    <a:pt x="310" y="589"/>
                  </a:lnTo>
                  <a:lnTo>
                    <a:pt x="292" y="580"/>
                  </a:lnTo>
                  <a:lnTo>
                    <a:pt x="277" y="568"/>
                  </a:lnTo>
                  <a:lnTo>
                    <a:pt x="263" y="555"/>
                  </a:lnTo>
                  <a:lnTo>
                    <a:pt x="250" y="540"/>
                  </a:lnTo>
                  <a:lnTo>
                    <a:pt x="238" y="525"/>
                  </a:lnTo>
                  <a:lnTo>
                    <a:pt x="229" y="508"/>
                  </a:lnTo>
                  <a:lnTo>
                    <a:pt x="220" y="490"/>
                  </a:lnTo>
                  <a:lnTo>
                    <a:pt x="213" y="472"/>
                  </a:lnTo>
                  <a:lnTo>
                    <a:pt x="208" y="452"/>
                  </a:lnTo>
                  <a:lnTo>
                    <a:pt x="205" y="433"/>
                  </a:lnTo>
                  <a:lnTo>
                    <a:pt x="204" y="412"/>
                  </a:lnTo>
                  <a:lnTo>
                    <a:pt x="205" y="392"/>
                  </a:lnTo>
                  <a:lnTo>
                    <a:pt x="208" y="371"/>
                  </a:lnTo>
                  <a:lnTo>
                    <a:pt x="213" y="352"/>
                  </a:lnTo>
                  <a:lnTo>
                    <a:pt x="220" y="334"/>
                  </a:lnTo>
                  <a:lnTo>
                    <a:pt x="229" y="316"/>
                  </a:lnTo>
                  <a:lnTo>
                    <a:pt x="238" y="299"/>
                  </a:lnTo>
                  <a:lnTo>
                    <a:pt x="250" y="284"/>
                  </a:lnTo>
                  <a:lnTo>
                    <a:pt x="263" y="269"/>
                  </a:lnTo>
                  <a:lnTo>
                    <a:pt x="277" y="256"/>
                  </a:lnTo>
                  <a:lnTo>
                    <a:pt x="292" y="245"/>
                  </a:lnTo>
                  <a:lnTo>
                    <a:pt x="310" y="234"/>
                  </a:lnTo>
                  <a:lnTo>
                    <a:pt x="327" y="226"/>
                  </a:lnTo>
                  <a:lnTo>
                    <a:pt x="345" y="219"/>
                  </a:lnTo>
                  <a:lnTo>
                    <a:pt x="365" y="214"/>
                  </a:lnTo>
                  <a:lnTo>
                    <a:pt x="385" y="211"/>
                  </a:lnTo>
                  <a:lnTo>
                    <a:pt x="406" y="210"/>
                  </a:lnTo>
                  <a:lnTo>
                    <a:pt x="426" y="211"/>
                  </a:lnTo>
                  <a:lnTo>
                    <a:pt x="447" y="214"/>
                  </a:lnTo>
                  <a:lnTo>
                    <a:pt x="465" y="219"/>
                  </a:lnTo>
                  <a:lnTo>
                    <a:pt x="485" y="226"/>
                  </a:lnTo>
                  <a:lnTo>
                    <a:pt x="502" y="234"/>
                  </a:lnTo>
                  <a:lnTo>
                    <a:pt x="518" y="245"/>
                  </a:lnTo>
                  <a:lnTo>
                    <a:pt x="534" y="256"/>
                  </a:lnTo>
                  <a:lnTo>
                    <a:pt x="548" y="269"/>
                  </a:lnTo>
                  <a:lnTo>
                    <a:pt x="561" y="284"/>
                  </a:lnTo>
                  <a:lnTo>
                    <a:pt x="573" y="299"/>
                  </a:lnTo>
                  <a:lnTo>
                    <a:pt x="583" y="316"/>
                  </a:lnTo>
                  <a:lnTo>
                    <a:pt x="592" y="334"/>
                  </a:lnTo>
                  <a:lnTo>
                    <a:pt x="598" y="352"/>
                  </a:lnTo>
                  <a:lnTo>
                    <a:pt x="603" y="371"/>
                  </a:lnTo>
                  <a:lnTo>
                    <a:pt x="607" y="392"/>
                  </a:lnTo>
                  <a:lnTo>
                    <a:pt x="608" y="412"/>
                  </a:lnTo>
                  <a:lnTo>
                    <a:pt x="607" y="433"/>
                  </a:lnTo>
                  <a:lnTo>
                    <a:pt x="603" y="452"/>
                  </a:lnTo>
                  <a:lnTo>
                    <a:pt x="598" y="472"/>
                  </a:lnTo>
                  <a:lnTo>
                    <a:pt x="592" y="490"/>
                  </a:lnTo>
                  <a:lnTo>
                    <a:pt x="583" y="508"/>
                  </a:lnTo>
                  <a:lnTo>
                    <a:pt x="573" y="525"/>
                  </a:lnTo>
                  <a:lnTo>
                    <a:pt x="561" y="541"/>
                  </a:lnTo>
                  <a:lnTo>
                    <a:pt x="548" y="555"/>
                  </a:lnTo>
                  <a:lnTo>
                    <a:pt x="534" y="568"/>
                  </a:lnTo>
                  <a:lnTo>
                    <a:pt x="518" y="580"/>
                  </a:lnTo>
                  <a:lnTo>
                    <a:pt x="502" y="589"/>
                  </a:lnTo>
                  <a:lnTo>
                    <a:pt x="485" y="598"/>
                  </a:lnTo>
                  <a:lnTo>
                    <a:pt x="465" y="605"/>
                  </a:lnTo>
                  <a:lnTo>
                    <a:pt x="447" y="610"/>
                  </a:lnTo>
                  <a:lnTo>
                    <a:pt x="426" y="613"/>
                  </a:lnTo>
                  <a:lnTo>
                    <a:pt x="406" y="6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559154" y="3970815"/>
            <a:ext cx="977191" cy="369332"/>
          </a:xfrm>
          <a:prstGeom prst="rect">
            <a:avLst/>
          </a:prstGeom>
          <a:solidFill>
            <a:schemeClr val="accent2"/>
          </a:solidFill>
        </p:spPr>
        <p:txBody>
          <a:bodyPr wrap="none">
            <a:spAutoFit/>
          </a:bodyPr>
          <a:lstStyle/>
          <a:p>
            <a:r>
              <a:rPr lang="es" dirty="0">
                <a:solidFill>
                  <a:schemeClr val="tx2"/>
                </a:solidFill>
              </a:rPr>
              <a:t>Example</a:t>
            </a:r>
            <a:endParaRPr lang="en-US" dirty="0">
              <a:solidFill>
                <a:schemeClr val="tx2"/>
              </a:solidFill>
            </a:endParaRPr>
          </a:p>
        </p:txBody>
      </p:sp>
      <p:sp>
        <p:nvSpPr>
          <p:cNvPr id="4" name="Rectangle 3"/>
          <p:cNvSpPr/>
          <p:nvPr/>
        </p:nvSpPr>
        <p:spPr>
          <a:xfrm>
            <a:off x="1047749" y="3970815"/>
            <a:ext cx="9415185" cy="338554"/>
          </a:xfrm>
          <a:prstGeom prst="rect">
            <a:avLst/>
          </a:prstGeom>
        </p:spPr>
        <p:txBody>
          <a:bodyPr wrap="square">
            <a:spAutoFit/>
          </a:bodyPr>
          <a:lstStyle/>
          <a:p>
            <a:pPr marL="457200" lvl="0"/>
            <a:r>
              <a:rPr lang="en-US" sz="1600" i="1" dirty="0"/>
              <a:t>Let´s fit a model an estimate the probability of default of a customer which annual income is $10,000</a:t>
            </a:r>
          </a:p>
        </p:txBody>
      </p:sp>
      <p:pic>
        <p:nvPicPr>
          <p:cNvPr id="42" name="Google Shape;70;p15"/>
          <p:cNvPicPr preferRelativeResize="0"/>
          <p:nvPr/>
        </p:nvPicPr>
        <p:blipFill>
          <a:blip r:embed="rId3">
            <a:alphaModFix/>
          </a:blip>
          <a:stretch>
            <a:fillRect/>
          </a:stretch>
        </p:blipFill>
        <p:spPr>
          <a:xfrm>
            <a:off x="519817" y="4890864"/>
            <a:ext cx="5235524" cy="923100"/>
          </a:xfrm>
          <a:prstGeom prst="rect">
            <a:avLst/>
          </a:prstGeom>
          <a:noFill/>
          <a:ln>
            <a:noFill/>
          </a:ln>
        </p:spPr>
      </p:pic>
      <p:sp>
        <p:nvSpPr>
          <p:cNvPr id="45" name="Google Shape;69;p15"/>
          <p:cNvSpPr txBox="1"/>
          <p:nvPr/>
        </p:nvSpPr>
        <p:spPr>
          <a:xfrm>
            <a:off x="6302025" y="4473564"/>
            <a:ext cx="4981330" cy="8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        e -1.008e+00 - 5.337e-06*10000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 dirty="0"/>
              <a:t>        1+e</a:t>
            </a:r>
            <a:r>
              <a:rPr lang="es" dirty="0">
                <a:solidFill>
                  <a:schemeClr val="dk1"/>
                </a:solidFill>
              </a:rPr>
              <a:t>-1.008e+00 + 5.337e-06*10000</a:t>
            </a:r>
            <a:endParaRPr dirty="0"/>
          </a:p>
        </p:txBody>
      </p:sp>
      <p:sp>
        <p:nvSpPr>
          <p:cNvPr id="48" name="Google Shape;71;p15"/>
          <p:cNvSpPr txBox="1"/>
          <p:nvPr/>
        </p:nvSpPr>
        <p:spPr>
          <a:xfrm>
            <a:off x="6030775" y="4703114"/>
            <a:ext cx="731653" cy="4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dk1"/>
                </a:solidFill>
              </a:rPr>
              <a:t>p(X) = </a:t>
            </a:r>
            <a:endParaRPr dirty="0"/>
          </a:p>
        </p:txBody>
      </p:sp>
      <p:sp>
        <p:nvSpPr>
          <p:cNvPr id="49" name="Google Shape;72;p15"/>
          <p:cNvSpPr txBox="1"/>
          <p:nvPr/>
        </p:nvSpPr>
        <p:spPr>
          <a:xfrm>
            <a:off x="10045200" y="4655576"/>
            <a:ext cx="802821"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0.563</a:t>
            </a:r>
            <a:endParaRPr dirty="0"/>
          </a:p>
        </p:txBody>
      </p:sp>
      <p:cxnSp>
        <p:nvCxnSpPr>
          <p:cNvPr id="50" name="Google Shape;73;p15"/>
          <p:cNvCxnSpPr/>
          <p:nvPr/>
        </p:nvCxnSpPr>
        <p:spPr>
          <a:xfrm rot="10800000" flipH="1">
            <a:off x="6805564" y="4898802"/>
            <a:ext cx="2983800" cy="31200"/>
          </a:xfrm>
          <a:prstGeom prst="straightConnector1">
            <a:avLst/>
          </a:prstGeom>
          <a:noFill/>
          <a:ln w="9525" cap="flat" cmpd="sng">
            <a:solidFill>
              <a:schemeClr val="dk2"/>
            </a:solidFill>
            <a:prstDash val="solid"/>
            <a:round/>
            <a:headEnd type="none" w="med" len="med"/>
            <a:tailEnd type="none" w="med" len="med"/>
          </a:ln>
        </p:spPr>
      </p:cxnSp>
      <p:sp>
        <p:nvSpPr>
          <p:cNvPr id="51" name="Google Shape;74;p15"/>
          <p:cNvSpPr txBox="1"/>
          <p:nvPr/>
        </p:nvSpPr>
        <p:spPr>
          <a:xfrm>
            <a:off x="9832500" y="4671126"/>
            <a:ext cx="365100" cy="2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a:t>
            </a:r>
            <a:endParaRPr dirty="0"/>
          </a:p>
        </p:txBody>
      </p:sp>
      <p:sp>
        <p:nvSpPr>
          <p:cNvPr id="52" name="Google Shape;75;p15"/>
          <p:cNvSpPr txBox="1"/>
          <p:nvPr/>
        </p:nvSpPr>
        <p:spPr>
          <a:xfrm>
            <a:off x="5984515" y="5612709"/>
            <a:ext cx="5298840" cy="7090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t>In this case the probability of default is </a:t>
            </a:r>
            <a:r>
              <a:rPr lang="es" sz="2400" dirty="0"/>
              <a:t>56%</a:t>
            </a:r>
            <a:r>
              <a:rPr lang="es" dirty="0"/>
              <a:t> hence this customer is classified as defaulted .</a:t>
            </a:r>
            <a:endParaRPr dirty="0"/>
          </a:p>
        </p:txBody>
      </p:sp>
    </p:spTree>
    <p:extLst>
      <p:ext uri="{BB962C8B-B14F-4D97-AF65-F5344CB8AC3E}">
        <p14:creationId xmlns:p14="http://schemas.microsoft.com/office/powerpoint/2010/main" val="2041813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5618"/>
            <a:ext cx="119122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3.1</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FITTING A LOGISTIC REGRESSION MODEL USING </a:t>
            </a:r>
            <a:r>
              <a:rPr lang="en-US" sz="3200" b="1" dirty="0" err="1">
                <a:solidFill>
                  <a:srgbClr val="006570"/>
                </a:solidFill>
                <a:latin typeface="Calibri Light" panose="020F0302020204030204" pitchFamily="34" charset="0"/>
                <a:cs typeface="Calibri Light" panose="020F0302020204030204" pitchFamily="34" charset="0"/>
              </a:rPr>
              <a:t>mRMR</a:t>
            </a:r>
            <a:endParaRPr lang="en-US" sz="3200" b="1" dirty="0">
              <a:solidFill>
                <a:srgbClr val="006570"/>
              </a:solidFill>
              <a:latin typeface="Calibri Light" panose="020F0302020204030204" pitchFamily="34" charset="0"/>
              <a:cs typeface="Calibri Light" panose="020F0302020204030204" pitchFamily="34" charset="0"/>
            </a:endParaRP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20" name="Google Shape;81;p16"/>
          <p:cNvSpPr txBox="1"/>
          <p:nvPr/>
        </p:nvSpPr>
        <p:spPr>
          <a:xfrm>
            <a:off x="3112925" y="2581474"/>
            <a:ext cx="5535775" cy="2552501"/>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Wingdings" panose="05000000000000000000" pitchFamily="2" charset="2"/>
              <a:buChar char="Ø"/>
            </a:pPr>
            <a:r>
              <a:rPr lang="es" sz="2000" dirty="0"/>
              <a:t>Main KPI to optimize </a:t>
            </a:r>
            <a:r>
              <a:rPr lang="es" sz="2400" dirty="0">
                <a:solidFill>
                  <a:schemeClr val="accent1">
                    <a:lumMod val="75000"/>
                  </a:schemeClr>
                </a:solidFill>
              </a:rPr>
              <a:t>Specificity</a:t>
            </a:r>
            <a:endParaRPr sz="2000" dirty="0">
              <a:solidFill>
                <a:schemeClr val="accent1">
                  <a:lumMod val="75000"/>
                </a:schemeClr>
              </a:solidFill>
            </a:endParaRPr>
          </a:p>
          <a:p>
            <a:pPr marL="457200" lvl="0" indent="-317500" algn="l" rtl="0">
              <a:spcBef>
                <a:spcPts val="0"/>
              </a:spcBef>
              <a:spcAft>
                <a:spcPts val="0"/>
              </a:spcAft>
              <a:buSzPts val="1400"/>
              <a:buFont typeface="Wingdings" panose="05000000000000000000" pitchFamily="2" charset="2"/>
              <a:buChar char="Ø"/>
            </a:pPr>
            <a:r>
              <a:rPr lang="es" sz="2000" dirty="0"/>
              <a:t>Secondary KPIs to improve if possible </a:t>
            </a:r>
            <a:r>
              <a:rPr lang="es" sz="2400" dirty="0">
                <a:solidFill>
                  <a:schemeClr val="accent2">
                    <a:lumMod val="75000"/>
                  </a:schemeClr>
                </a:solidFill>
              </a:rPr>
              <a:t>Sensitivity</a:t>
            </a:r>
            <a:endParaRPr sz="2000" dirty="0">
              <a:solidFill>
                <a:schemeClr val="accent2">
                  <a:lumMod val="75000"/>
                </a:schemeClr>
              </a:solidFill>
            </a:endParaRPr>
          </a:p>
          <a:p>
            <a:pPr marL="457200" lvl="0" indent="-317500" algn="l" rtl="0">
              <a:spcBef>
                <a:spcPts val="0"/>
              </a:spcBef>
              <a:spcAft>
                <a:spcPts val="0"/>
              </a:spcAft>
              <a:buSzPts val="1400"/>
              <a:buFont typeface="Wingdings" panose="05000000000000000000" pitchFamily="2" charset="2"/>
              <a:buChar char="Ø"/>
            </a:pPr>
            <a:r>
              <a:rPr lang="es" sz="2000" dirty="0"/>
              <a:t>We used a simple CV with split of train and test and validate with the test</a:t>
            </a:r>
            <a:endParaRPr sz="2000" dirty="0"/>
          </a:p>
          <a:p>
            <a:pPr marL="457200" lvl="0" indent="-317500" algn="l" rtl="0">
              <a:spcBef>
                <a:spcPts val="0"/>
              </a:spcBef>
              <a:spcAft>
                <a:spcPts val="0"/>
              </a:spcAft>
              <a:buSzPts val="1400"/>
              <a:buFont typeface="Wingdings" panose="05000000000000000000" pitchFamily="2" charset="2"/>
              <a:buChar char="Ø"/>
            </a:pPr>
            <a:r>
              <a:rPr lang="es" sz="2000" dirty="0"/>
              <a:t>Split is 60 for training and 40 for testing </a:t>
            </a:r>
            <a:endParaRPr sz="2000" dirty="0"/>
          </a:p>
          <a:p>
            <a:pPr marL="0" lvl="0" indent="0" algn="l" rtl="0">
              <a:spcBef>
                <a:spcPts val="0"/>
              </a:spcBef>
              <a:spcAft>
                <a:spcPts val="0"/>
              </a:spcAft>
              <a:buNone/>
            </a:pPr>
            <a:endParaRPr sz="2000" dirty="0"/>
          </a:p>
        </p:txBody>
      </p:sp>
      <p:sp>
        <p:nvSpPr>
          <p:cNvPr id="21" name="Rectangle 20"/>
          <p:cNvSpPr/>
          <p:nvPr/>
        </p:nvSpPr>
        <p:spPr>
          <a:xfrm>
            <a:off x="2828925" y="2500548"/>
            <a:ext cx="6610350" cy="271435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5423572" y="1822986"/>
            <a:ext cx="914479" cy="914479"/>
          </a:xfrm>
          <a:prstGeom prst="rect">
            <a:avLst/>
          </a:prstGeom>
        </p:spPr>
      </p:pic>
    </p:spTree>
    <p:extLst>
      <p:ext uri="{BB962C8B-B14F-4D97-AF65-F5344CB8AC3E}">
        <p14:creationId xmlns:p14="http://schemas.microsoft.com/office/powerpoint/2010/main" val="3328938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5618"/>
            <a:ext cx="1217898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3.2</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FITTING A LOGISTIC REGRESSION MODEL USING </a:t>
            </a:r>
            <a:r>
              <a:rPr lang="en-US" sz="3200" b="1" dirty="0" err="1">
                <a:solidFill>
                  <a:srgbClr val="006570"/>
                </a:solidFill>
                <a:latin typeface="Calibri Light" panose="020F0302020204030204" pitchFamily="34" charset="0"/>
                <a:cs typeface="Calibri Light" panose="020F0302020204030204" pitchFamily="34" charset="0"/>
              </a:rPr>
              <a:t>mRMR</a:t>
            </a:r>
            <a:endParaRPr lang="en-US" sz="3200" b="1" dirty="0">
              <a:solidFill>
                <a:srgbClr val="006570"/>
              </a:solidFill>
              <a:latin typeface="Calibri Light" panose="020F0302020204030204" pitchFamily="34" charset="0"/>
              <a:cs typeface="Calibri Light" panose="020F0302020204030204" pitchFamily="34" charset="0"/>
            </a:endParaRP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5" name="Google Shape;90;p17"/>
          <p:cNvSpPr txBox="1"/>
          <p:nvPr/>
        </p:nvSpPr>
        <p:spPr>
          <a:xfrm>
            <a:off x="7251974" y="2097020"/>
            <a:ext cx="4356975" cy="38638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For each variable the </a:t>
            </a:r>
            <a:r>
              <a:rPr lang="es" sz="2000" dirty="0">
                <a:solidFill>
                  <a:schemeClr val="accent2"/>
                </a:solidFill>
              </a:rPr>
              <a:t>regressions coefficients are estimated (Estimate) </a:t>
            </a:r>
            <a:r>
              <a:rPr lang="es" sz="1600" dirty="0"/>
              <a:t>and are use </a:t>
            </a:r>
            <a:r>
              <a:rPr lang="es" sz="2000" dirty="0">
                <a:solidFill>
                  <a:schemeClr val="accent1">
                    <a:lumMod val="75000"/>
                  </a:schemeClr>
                </a:solidFill>
              </a:rPr>
              <a:t>to estimate the probability of default</a:t>
            </a:r>
            <a:r>
              <a:rPr lang="es" sz="1600" dirty="0">
                <a:solidFill>
                  <a:schemeClr val="accent1">
                    <a:lumMod val="75000"/>
                  </a:schemeClr>
                </a:solidFill>
              </a:rPr>
              <a:t>.</a:t>
            </a:r>
            <a:endParaRPr sz="1600" dirty="0">
              <a:solidFill>
                <a:schemeClr val="accent1">
                  <a:lumMod val="75000"/>
                </a:schemeClr>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s" dirty="0"/>
              <a:t>Analysing the p-values, we can see that some variables are not statistically significant (red). </a:t>
            </a:r>
            <a:r>
              <a:rPr lang="es" dirty="0">
                <a:solidFill>
                  <a:schemeClr val="dk1"/>
                </a:solidFill>
              </a:rPr>
              <a:t>The lowest p-value of some variables (green) is suggesting a strong association with the probability of defaulting.</a:t>
            </a:r>
            <a:endParaRPr dirty="0"/>
          </a:p>
        </p:txBody>
      </p:sp>
      <p:sp>
        <p:nvSpPr>
          <p:cNvPr id="7" name="Google Shape;87;p17"/>
          <p:cNvSpPr txBox="1"/>
          <p:nvPr/>
        </p:nvSpPr>
        <p:spPr>
          <a:xfrm>
            <a:off x="11111624" y="6200774"/>
            <a:ext cx="994651"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p:txBody>
      </p:sp>
      <p:pic>
        <p:nvPicPr>
          <p:cNvPr id="2" name="Picture 1"/>
          <p:cNvPicPr>
            <a:picLocks noChangeAspect="1"/>
          </p:cNvPicPr>
          <p:nvPr/>
        </p:nvPicPr>
        <p:blipFill>
          <a:blip r:embed="rId3"/>
          <a:stretch>
            <a:fillRect/>
          </a:stretch>
        </p:blipFill>
        <p:spPr>
          <a:xfrm>
            <a:off x="571500" y="1581149"/>
            <a:ext cx="6038850" cy="4619625"/>
          </a:xfrm>
          <a:prstGeom prst="rect">
            <a:avLst/>
          </a:prstGeom>
        </p:spPr>
      </p:pic>
      <p:sp>
        <p:nvSpPr>
          <p:cNvPr id="10" name="Google Shape;93;p17"/>
          <p:cNvSpPr txBox="1"/>
          <p:nvPr/>
        </p:nvSpPr>
        <p:spPr>
          <a:xfrm>
            <a:off x="793050" y="6195464"/>
            <a:ext cx="6948300" cy="2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800"/>
              <a:t>Source; </a:t>
            </a:r>
            <a:r>
              <a:rPr lang="es" sz="800" u="sng">
                <a:solidFill>
                  <a:schemeClr val="hlink"/>
                </a:solidFill>
                <a:hlinkClick r:id="rId4"/>
              </a:rPr>
              <a:t>https://www.r-bloggers.com/how-to-perform-a-logistic-regression-in-r/</a:t>
            </a:r>
            <a:endParaRPr sz="800"/>
          </a:p>
        </p:txBody>
      </p:sp>
    </p:spTree>
    <p:extLst>
      <p:ext uri="{BB962C8B-B14F-4D97-AF65-F5344CB8AC3E}">
        <p14:creationId xmlns:p14="http://schemas.microsoft.com/office/powerpoint/2010/main" val="4197121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Rectangle 395"/>
          <p:cNvSpPr/>
          <p:nvPr/>
        </p:nvSpPr>
        <p:spPr>
          <a:xfrm>
            <a:off x="13017" y="-5618"/>
            <a:ext cx="11931333" cy="1015663"/>
          </a:xfrm>
          <a:prstGeom prst="rect">
            <a:avLst/>
          </a:prstGeom>
          <a:solidFill>
            <a:schemeClr val="bg1"/>
          </a:solidFill>
          <a:ln>
            <a:noFill/>
          </a:ln>
        </p:spPr>
        <p:txBody>
          <a:bodyPr wrap="square">
            <a:spAutoFit/>
          </a:bodyPr>
          <a:lstStyle/>
          <a:p>
            <a:r>
              <a:rPr lang="en-US" sz="6000" b="1" dirty="0">
                <a:solidFill>
                  <a:srgbClr val="E4C627"/>
                </a:solidFill>
                <a:latin typeface="Calibri Light" panose="020F0302020204030204" pitchFamily="34" charset="0"/>
                <a:cs typeface="Calibri Light" panose="020F0302020204030204" pitchFamily="34" charset="0"/>
              </a:rPr>
              <a:t>3.3</a:t>
            </a:r>
            <a:r>
              <a:rPr lang="en-US" sz="3600" b="1" dirty="0">
                <a:solidFill>
                  <a:srgbClr val="006570"/>
                </a:solidFill>
                <a:latin typeface="Calibri Light" panose="020F0302020204030204" pitchFamily="34" charset="0"/>
                <a:cs typeface="Calibri Light" panose="020F0302020204030204" pitchFamily="34" charset="0"/>
              </a:rPr>
              <a:t> </a:t>
            </a:r>
            <a:r>
              <a:rPr lang="en-US" sz="3200" b="1" dirty="0">
                <a:solidFill>
                  <a:srgbClr val="006570"/>
                </a:solidFill>
                <a:latin typeface="Calibri Light" panose="020F0302020204030204" pitchFamily="34" charset="0"/>
                <a:cs typeface="Calibri Light" panose="020F0302020204030204" pitchFamily="34" charset="0"/>
              </a:rPr>
              <a:t>FITTING A LOGISTIC REGRESSION MODEL USING </a:t>
            </a:r>
            <a:r>
              <a:rPr lang="en-US" sz="3200" b="1" dirty="0" err="1">
                <a:solidFill>
                  <a:srgbClr val="006570"/>
                </a:solidFill>
                <a:latin typeface="Calibri Light" panose="020F0302020204030204" pitchFamily="34" charset="0"/>
                <a:cs typeface="Calibri Light" panose="020F0302020204030204" pitchFamily="34" charset="0"/>
              </a:rPr>
              <a:t>mRMR</a:t>
            </a:r>
            <a:endParaRPr lang="en-US" sz="3200" b="1" dirty="0">
              <a:solidFill>
                <a:srgbClr val="006570"/>
              </a:solidFill>
              <a:latin typeface="Calibri Light" panose="020F0302020204030204" pitchFamily="34" charset="0"/>
              <a:cs typeface="Calibri Light" panose="020F0302020204030204" pitchFamily="34" charset="0"/>
            </a:endParaRPr>
          </a:p>
        </p:txBody>
      </p:sp>
      <p:sp>
        <p:nvSpPr>
          <p:cNvPr id="390" name="Rectangle 389"/>
          <p:cNvSpPr/>
          <p:nvPr/>
        </p:nvSpPr>
        <p:spPr>
          <a:xfrm>
            <a:off x="1337976" y="861035"/>
            <a:ext cx="9293079" cy="369332"/>
          </a:xfrm>
          <a:prstGeom prst="rect">
            <a:avLst/>
          </a:prstGeom>
          <a:solidFill>
            <a:schemeClr val="tx2">
              <a:lumMod val="75000"/>
            </a:schemeClr>
          </a:solidFill>
        </p:spPr>
        <p:txBody>
          <a:bodyPr wrap="square">
            <a:spAutoFit/>
          </a:bodyPr>
          <a:lstStyle/>
          <a:p>
            <a:endParaRPr lang="en-US" dirty="0">
              <a:solidFill>
                <a:schemeClr val="bg1"/>
              </a:solidFill>
              <a:latin typeface="Calibri Light" panose="020F0302020204030204" pitchFamily="34" charset="0"/>
              <a:cs typeface="Calibri Light" panose="020F0302020204030204" pitchFamily="34" charset="0"/>
            </a:endParaRPr>
          </a:p>
        </p:txBody>
      </p:sp>
      <p:sp>
        <p:nvSpPr>
          <p:cNvPr id="7" name="Google Shape;87;p17"/>
          <p:cNvSpPr txBox="1"/>
          <p:nvPr/>
        </p:nvSpPr>
        <p:spPr>
          <a:xfrm>
            <a:off x="11111624" y="6200774"/>
            <a:ext cx="994651" cy="3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dirty="0"/>
              <a:t>Fully paid = 0</a:t>
            </a:r>
            <a:endParaRPr sz="900" dirty="0"/>
          </a:p>
          <a:p>
            <a:pPr marL="0" lvl="0" indent="0" algn="l" rtl="0">
              <a:spcBef>
                <a:spcPts val="0"/>
              </a:spcBef>
              <a:spcAft>
                <a:spcPts val="0"/>
              </a:spcAft>
              <a:buNone/>
            </a:pPr>
            <a:r>
              <a:rPr lang="es" sz="900" dirty="0">
                <a:solidFill>
                  <a:schemeClr val="dk1"/>
                </a:solidFill>
              </a:rPr>
              <a:t>Charged off  = 1</a:t>
            </a:r>
            <a:endParaRPr sz="900" dirty="0">
              <a:solidFill>
                <a:schemeClr val="dk1"/>
              </a:solidFill>
            </a:endParaRPr>
          </a:p>
        </p:txBody>
      </p:sp>
      <p:sp>
        <p:nvSpPr>
          <p:cNvPr id="9" name="Google Shape;100;p18"/>
          <p:cNvSpPr txBox="1"/>
          <p:nvPr/>
        </p:nvSpPr>
        <p:spPr>
          <a:xfrm>
            <a:off x="605549" y="2097020"/>
            <a:ext cx="5290425" cy="3063776"/>
          </a:xfrm>
          <a:prstGeom prst="rect">
            <a:avLst/>
          </a:prstGeom>
          <a:noFill/>
          <a:ln>
            <a:solidFill>
              <a:schemeClr val="tx1"/>
            </a:solidFill>
            <a:prstDash val="dash"/>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dk1"/>
                </a:solidFill>
                <a:highlight>
                  <a:srgbClr val="FFFFFF"/>
                </a:highlight>
              </a:rPr>
              <a:t>Also, we want to analyze the </a:t>
            </a:r>
            <a:r>
              <a:rPr lang="es" sz="2000" dirty="0">
                <a:solidFill>
                  <a:schemeClr val="accent2">
                    <a:lumMod val="75000"/>
                  </a:schemeClr>
                </a:solidFill>
                <a:highlight>
                  <a:srgbClr val="FFFFFF"/>
                </a:highlight>
              </a:rPr>
              <a:t>table of deviance of our model</a:t>
            </a:r>
            <a:r>
              <a:rPr lang="es" sz="2000" dirty="0">
                <a:solidFill>
                  <a:schemeClr val="dk1"/>
                </a:solidFill>
                <a:highlight>
                  <a:srgbClr val="FFFFFF"/>
                </a:highlight>
              </a:rPr>
              <a:t>,</a:t>
            </a:r>
            <a:r>
              <a:rPr lang="es" dirty="0">
                <a:solidFill>
                  <a:schemeClr val="dk1"/>
                </a:solidFill>
                <a:highlight>
                  <a:srgbClr val="FFFFFF"/>
                </a:highlight>
              </a:rPr>
              <a:t> to get better inside on the variables added:</a:t>
            </a:r>
            <a:endParaRPr dirty="0">
              <a:solidFill>
                <a:schemeClr val="dk1"/>
              </a:solidFill>
              <a:highlight>
                <a:srgbClr val="FFFFFF"/>
              </a:highlight>
            </a:endParaRPr>
          </a:p>
          <a:p>
            <a:pPr marL="0" lvl="0" indent="0" algn="l" rtl="0">
              <a:spcBef>
                <a:spcPts val="0"/>
              </a:spcBef>
              <a:spcAft>
                <a:spcPts val="0"/>
              </a:spcAft>
              <a:buNone/>
            </a:pPr>
            <a:endParaRPr lang="de-DE" dirty="0">
              <a:solidFill>
                <a:schemeClr val="dk1"/>
              </a:solidFill>
              <a:highlight>
                <a:srgbClr val="FFFFFF"/>
              </a:highlight>
            </a:endParaRPr>
          </a:p>
          <a:p>
            <a:pPr marL="0" lvl="0" indent="0" algn="l" rtl="0">
              <a:spcBef>
                <a:spcPts val="0"/>
              </a:spcBef>
              <a:spcAft>
                <a:spcPts val="0"/>
              </a:spcAft>
              <a:buNone/>
            </a:pPr>
            <a:endParaRPr lang="de-DE" dirty="0">
              <a:solidFill>
                <a:schemeClr val="dk1"/>
              </a:solidFill>
              <a:highlight>
                <a:srgbClr val="FFFFFF"/>
              </a:highlight>
            </a:endParaRPr>
          </a:p>
          <a:p>
            <a:pPr marL="0" lvl="0" indent="0" algn="l" rtl="0">
              <a:spcBef>
                <a:spcPts val="0"/>
              </a:spcBef>
              <a:spcAft>
                <a:spcPts val="0"/>
              </a:spcAft>
              <a:buNone/>
            </a:pPr>
            <a:endParaRPr dirty="0">
              <a:solidFill>
                <a:schemeClr val="dk1"/>
              </a:solidFill>
              <a:highlight>
                <a:srgbClr val="FFFFFF"/>
              </a:highlight>
            </a:endParaRPr>
          </a:p>
          <a:p>
            <a:pPr marL="0" lvl="0" indent="0" algn="l" rtl="0">
              <a:spcBef>
                <a:spcPts val="0"/>
              </a:spcBef>
              <a:spcAft>
                <a:spcPts val="0"/>
              </a:spcAft>
              <a:buNone/>
            </a:pPr>
            <a:r>
              <a:rPr lang="es" dirty="0">
                <a:solidFill>
                  <a:schemeClr val="dk1"/>
                </a:solidFill>
              </a:rPr>
              <a:t>The difference between the deviance and the residual deviance shows how our model is doing against the null model (a model with only the intercept), </a:t>
            </a:r>
          </a:p>
          <a:p>
            <a:pPr marL="0" lvl="0" indent="0" algn="l" rtl="0">
              <a:spcBef>
                <a:spcPts val="0"/>
              </a:spcBef>
              <a:spcAft>
                <a:spcPts val="0"/>
              </a:spcAft>
              <a:buNone/>
            </a:pPr>
            <a:r>
              <a:rPr lang="es" dirty="0">
                <a:solidFill>
                  <a:schemeClr val="dk1"/>
                </a:solidFill>
              </a:rPr>
              <a:t>	</a:t>
            </a:r>
            <a:endParaRPr dirty="0">
              <a:solidFill>
                <a:schemeClr val="dk1"/>
              </a:solidFill>
              <a:highlight>
                <a:srgbClr val="FFFFFF"/>
              </a:highlight>
            </a:endParaRPr>
          </a:p>
        </p:txBody>
      </p:sp>
      <p:pic>
        <p:nvPicPr>
          <p:cNvPr id="11" name="Google Shape;101;p18"/>
          <p:cNvPicPr preferRelativeResize="0"/>
          <p:nvPr/>
        </p:nvPicPr>
        <p:blipFill>
          <a:blip r:embed="rId3">
            <a:alphaModFix/>
          </a:blip>
          <a:stretch>
            <a:fillRect/>
          </a:stretch>
        </p:blipFill>
        <p:spPr>
          <a:xfrm>
            <a:off x="6476998" y="1876698"/>
            <a:ext cx="4634626" cy="2698643"/>
          </a:xfrm>
          <a:prstGeom prst="rect">
            <a:avLst/>
          </a:prstGeom>
          <a:noFill/>
          <a:ln>
            <a:noFill/>
          </a:ln>
        </p:spPr>
      </p:pic>
      <p:sp>
        <p:nvSpPr>
          <p:cNvPr id="3" name="Rectangle 2"/>
          <p:cNvSpPr/>
          <p:nvPr/>
        </p:nvSpPr>
        <p:spPr>
          <a:xfrm>
            <a:off x="6476998" y="4731432"/>
            <a:ext cx="5123295" cy="830997"/>
          </a:xfrm>
          <a:prstGeom prst="rect">
            <a:avLst/>
          </a:prstGeom>
        </p:spPr>
        <p:txBody>
          <a:bodyPr wrap="square">
            <a:spAutoFit/>
          </a:bodyPr>
          <a:lstStyle/>
          <a:p>
            <a:pPr lvl="0"/>
            <a:r>
              <a:rPr lang="en-US" sz="1600" i="1" dirty="0">
                <a:solidFill>
                  <a:schemeClr val="dk1"/>
                </a:solidFill>
              </a:rPr>
              <a:t>The higher the gap, the better, in this case we see which features has a big influence on our model (</a:t>
            </a:r>
            <a:r>
              <a:rPr lang="en-US" sz="1600" i="1" dirty="0" err="1">
                <a:solidFill>
                  <a:schemeClr val="dk1"/>
                </a:solidFill>
              </a:rPr>
              <a:t>sub_grade</a:t>
            </a:r>
            <a:r>
              <a:rPr lang="en-US" sz="1600" i="1" dirty="0">
                <a:solidFill>
                  <a:schemeClr val="dk1"/>
                </a:solidFill>
              </a:rPr>
              <a:t> </a:t>
            </a:r>
            <a:r>
              <a:rPr lang="en-US" sz="1600" i="1" dirty="0" err="1">
                <a:solidFill>
                  <a:schemeClr val="dk1"/>
                </a:solidFill>
              </a:rPr>
              <a:t>num_sats</a:t>
            </a:r>
            <a:r>
              <a:rPr lang="en-US" sz="1600" i="1" dirty="0">
                <a:solidFill>
                  <a:schemeClr val="dk1"/>
                </a:solidFill>
              </a:rPr>
              <a:t> and </a:t>
            </a:r>
            <a:r>
              <a:rPr lang="en-US" sz="1600" i="1" dirty="0" err="1">
                <a:solidFill>
                  <a:schemeClr val="dk1"/>
                </a:solidFill>
              </a:rPr>
              <a:t>tot_hi_cred_lim</a:t>
            </a:r>
            <a:r>
              <a:rPr lang="en-US" sz="1600" i="1" dirty="0">
                <a:solidFill>
                  <a:schemeClr val="dk1"/>
                </a:solidFill>
              </a:rPr>
              <a:t>)</a:t>
            </a:r>
            <a:endParaRPr lang="en-US" sz="1600" i="1" dirty="0">
              <a:solidFill>
                <a:schemeClr val="dk1"/>
              </a:solidFill>
              <a:highlight>
                <a:srgbClr val="FFFFFF"/>
              </a:highlight>
            </a:endParaRPr>
          </a:p>
        </p:txBody>
      </p:sp>
    </p:spTree>
    <p:extLst>
      <p:ext uri="{BB962C8B-B14F-4D97-AF65-F5344CB8AC3E}">
        <p14:creationId xmlns:p14="http://schemas.microsoft.com/office/powerpoint/2010/main" val="11221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TotalTime>
  <Words>2103</Words>
  <Application>Microsoft Macintosh PowerPoint</Application>
  <PresentationFormat>Widescreen</PresentationFormat>
  <Paragraphs>285</Paragraphs>
  <Slides>37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Univers 57 Condensed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Indrajith RB</dc:creator>
  <cp:lastModifiedBy>Microsoft Office User</cp:lastModifiedBy>
  <cp:revision>467</cp:revision>
  <dcterms:created xsi:type="dcterms:W3CDTF">2018-07-03T16:01:48Z</dcterms:created>
  <dcterms:modified xsi:type="dcterms:W3CDTF">2018-11-13T20:48:49Z</dcterms:modified>
</cp:coreProperties>
</file>